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1.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theme/theme13.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4.xml" ContentType="application/vnd.openxmlformats-officedocument.theme+xml"/>
  <Override PartName="/ppt/theme/themeOverride2.xml" ContentType="application/vnd.openxmlformats-officedocument.themeOverrid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5.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7.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8.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9.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0.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21.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83" r:id="rId6"/>
    <p:sldMasterId id="2147483798" r:id="rId7"/>
    <p:sldMasterId id="2147483818" r:id="rId8"/>
    <p:sldMasterId id="2147483841" r:id="rId9"/>
    <p:sldMasterId id="2147483864" r:id="rId10"/>
    <p:sldMasterId id="2147483884" r:id="rId11"/>
    <p:sldMasterId id="2147483913" r:id="rId12"/>
    <p:sldMasterId id="2147483926" r:id="rId13"/>
    <p:sldMasterId id="2147483958" r:id="rId14"/>
    <p:sldMasterId id="2147483978" r:id="rId15"/>
    <p:sldMasterId id="2147483995" r:id="rId16"/>
    <p:sldMasterId id="2147483997" r:id="rId17"/>
    <p:sldMasterId id="2147484011" r:id="rId18"/>
    <p:sldMasterId id="2147484031" r:id="rId19"/>
    <p:sldMasterId id="2147484054" r:id="rId20"/>
    <p:sldMasterId id="2147484077" r:id="rId21"/>
    <p:sldMasterId id="2147484097" r:id="rId22"/>
    <p:sldMasterId id="2147484121" r:id="rId23"/>
    <p:sldMasterId id="2147484151" r:id="rId24"/>
    <p:sldMasterId id="2147484177" r:id="rId25"/>
  </p:sldMasterIdLst>
  <p:notesMasterIdLst>
    <p:notesMasterId r:id="rId61"/>
  </p:notesMasterIdLst>
  <p:handoutMasterIdLst>
    <p:handoutMasterId r:id="rId62"/>
  </p:handoutMasterIdLst>
  <p:sldIdLst>
    <p:sldId id="593" r:id="rId26"/>
    <p:sldId id="594" r:id="rId27"/>
    <p:sldId id="597" r:id="rId28"/>
    <p:sldId id="598" r:id="rId29"/>
    <p:sldId id="599" r:id="rId30"/>
    <p:sldId id="600" r:id="rId31"/>
    <p:sldId id="601" r:id="rId32"/>
    <p:sldId id="602" r:id="rId33"/>
    <p:sldId id="603" r:id="rId34"/>
    <p:sldId id="604" r:id="rId35"/>
    <p:sldId id="607" r:id="rId36"/>
    <p:sldId id="606" r:id="rId37"/>
    <p:sldId id="532" r:id="rId38"/>
    <p:sldId id="491" r:id="rId39"/>
    <p:sldId id="522" r:id="rId40"/>
    <p:sldId id="570" r:id="rId41"/>
    <p:sldId id="571" r:id="rId42"/>
    <p:sldId id="608" r:id="rId43"/>
    <p:sldId id="610" r:id="rId44"/>
    <p:sldId id="588" r:id="rId45"/>
    <p:sldId id="592" r:id="rId46"/>
    <p:sldId id="611" r:id="rId47"/>
    <p:sldId id="576" r:id="rId48"/>
    <p:sldId id="590" r:id="rId49"/>
    <p:sldId id="591" r:id="rId50"/>
    <p:sldId id="584" r:id="rId51"/>
    <p:sldId id="612" r:id="rId52"/>
    <p:sldId id="613" r:id="rId53"/>
    <p:sldId id="614" r:id="rId54"/>
    <p:sldId id="615" r:id="rId55"/>
    <p:sldId id="616" r:id="rId56"/>
    <p:sldId id="617" r:id="rId57"/>
    <p:sldId id="618" r:id="rId58"/>
    <p:sldId id="595" r:id="rId59"/>
    <p:sldId id="586" r:id="rId60"/>
  </p:sldIdLst>
  <p:sldSz cx="12188825" cy="6858000"/>
  <p:notesSz cx="6858000" cy="9144000"/>
  <p:defaultText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393">
          <p15:clr>
            <a:srgbClr val="A4A3A4"/>
          </p15:clr>
        </p15:guide>
        <p15:guide id="4" orient="horz" pos="3927">
          <p15:clr>
            <a:srgbClr val="A4A3A4"/>
          </p15:clr>
        </p15:guide>
        <p15:guide id="5" orient="horz" pos="1455">
          <p15:clr>
            <a:srgbClr val="A4A3A4"/>
          </p15:clr>
        </p15:guide>
        <p15:guide id="6" orient="horz" pos="912">
          <p15:clr>
            <a:srgbClr val="A4A3A4"/>
          </p15:clr>
        </p15:guide>
        <p15:guide id="7" orient="horz" pos="2997">
          <p15:clr>
            <a:srgbClr val="A4A3A4"/>
          </p15:clr>
        </p15:guide>
        <p15:guide id="8" pos="3830">
          <p15:clr>
            <a:srgbClr val="A4A3A4"/>
          </p15:clr>
        </p15:guide>
        <p15:guide id="9" pos="327">
          <p15:clr>
            <a:srgbClr val="A4A3A4"/>
          </p15:clr>
        </p15:guide>
        <p15:guide id="10" pos="1190">
          <p15:clr>
            <a:srgbClr val="A4A3A4"/>
          </p15:clr>
        </p15:guide>
        <p15:guide id="11" pos="7350">
          <p15:clr>
            <a:srgbClr val="A4A3A4"/>
          </p15:clr>
        </p15:guide>
        <p15:guide id="12" pos="7118">
          <p15:clr>
            <a:srgbClr val="A4A3A4"/>
          </p15:clr>
        </p15:guide>
        <p15:guide id="13" pos="611">
          <p15:clr>
            <a:srgbClr val="A4A3A4"/>
          </p15:clr>
        </p15:guide>
        <p15:guide id="14" pos="1994">
          <p15:clr>
            <a:srgbClr val="A4A3A4"/>
          </p15:clr>
        </p15:guide>
        <p15:guide id="15" pos="64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E497"/>
    <a:srgbClr val="FFE18B"/>
    <a:srgbClr val="FFDA71"/>
    <a:srgbClr val="FFD253"/>
    <a:srgbClr val="FFBE00"/>
    <a:srgbClr val="FCFCFC"/>
    <a:srgbClr val="FBFBFB"/>
    <a:srgbClr val="8CC6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06" autoAdjust="0"/>
    <p:restoredTop sz="88679" autoAdjust="0"/>
  </p:normalViewPr>
  <p:slideViewPr>
    <p:cSldViewPr snapToGrid="0">
      <p:cViewPr varScale="1">
        <p:scale>
          <a:sx n="108" d="100"/>
          <a:sy n="108" d="100"/>
        </p:scale>
        <p:origin x="144" y="312"/>
      </p:cViewPr>
      <p:guideLst>
        <p:guide orient="horz" pos="144"/>
        <p:guide orient="horz" pos="1200"/>
        <p:guide orient="horz" pos="2393"/>
        <p:guide orient="horz" pos="3927"/>
        <p:guide orient="horz" pos="1455"/>
        <p:guide orient="horz" pos="912"/>
        <p:guide orient="horz" pos="2997"/>
        <p:guide pos="3830"/>
        <p:guide pos="327"/>
        <p:guide pos="1190"/>
        <p:guide pos="7350"/>
        <p:guide pos="7118"/>
        <p:guide pos="611"/>
        <p:guide pos="1994"/>
        <p:guide pos="64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4.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61"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0EC45B-28AD-45E9-961E-08C8EE11F6FA}"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2A22D486-1D18-4945-B926-BDFF986E40DC}">
      <dgm:prSet/>
      <dgm:spPr/>
      <dgm:t>
        <a:bodyPr/>
        <a:lstStyle/>
        <a:p>
          <a:pPr rtl="0"/>
          <a:r>
            <a:rPr lang="en-US" baseline="0" smtClean="0"/>
            <a:t>Lift &amp; Shift</a:t>
          </a:r>
          <a:endParaRPr lang="en-US"/>
        </a:p>
      </dgm:t>
    </dgm:pt>
    <dgm:pt modelId="{A64ACE4C-DFEA-4DE5-AACA-9C35A8265D03}" type="parTrans" cxnId="{DF43CEAC-CBC3-4B15-B44B-2EA13D267360}">
      <dgm:prSet/>
      <dgm:spPr/>
      <dgm:t>
        <a:bodyPr/>
        <a:lstStyle/>
        <a:p>
          <a:endParaRPr lang="en-US"/>
        </a:p>
      </dgm:t>
    </dgm:pt>
    <dgm:pt modelId="{DF873A22-09CF-43A8-AF88-37B94FAF5E1A}" type="sibTrans" cxnId="{DF43CEAC-CBC3-4B15-B44B-2EA13D267360}">
      <dgm:prSet/>
      <dgm:spPr/>
      <dgm:t>
        <a:bodyPr/>
        <a:lstStyle/>
        <a:p>
          <a:endParaRPr lang="en-US"/>
        </a:p>
      </dgm:t>
    </dgm:pt>
    <dgm:pt modelId="{D17025E9-5070-4AC1-9FA1-39F05FBC0037}">
      <dgm:prSet/>
      <dgm:spPr/>
      <dgm:t>
        <a:bodyPr/>
        <a:lstStyle/>
        <a:p>
          <a:pPr rtl="0"/>
          <a:r>
            <a:rPr lang="en-US" baseline="0" smtClean="0"/>
            <a:t>Lift with SQL Database</a:t>
          </a:r>
          <a:endParaRPr lang="en-US"/>
        </a:p>
      </dgm:t>
    </dgm:pt>
    <dgm:pt modelId="{B0AF21EF-F888-435B-963D-ADD713C1A824}" type="parTrans" cxnId="{82EEE1DF-4BED-4333-8878-5C64CFFEC0AD}">
      <dgm:prSet/>
      <dgm:spPr/>
      <dgm:t>
        <a:bodyPr/>
        <a:lstStyle/>
        <a:p>
          <a:endParaRPr lang="en-US"/>
        </a:p>
      </dgm:t>
    </dgm:pt>
    <dgm:pt modelId="{D344391C-B79B-46C8-8FE6-7F27154584DC}" type="sibTrans" cxnId="{82EEE1DF-4BED-4333-8878-5C64CFFEC0AD}">
      <dgm:prSet/>
      <dgm:spPr/>
      <dgm:t>
        <a:bodyPr/>
        <a:lstStyle/>
        <a:p>
          <a:endParaRPr lang="en-US"/>
        </a:p>
      </dgm:t>
    </dgm:pt>
    <dgm:pt modelId="{9B43A4B0-228C-44E1-A7EF-72588A3D5E57}">
      <dgm:prSet/>
      <dgm:spPr/>
      <dgm:t>
        <a:bodyPr/>
        <a:lstStyle/>
        <a:p>
          <a:pPr rtl="0"/>
          <a:r>
            <a:rPr lang="en-US" baseline="0" smtClean="0"/>
            <a:t>Move to Cloud Services</a:t>
          </a:r>
          <a:endParaRPr lang="en-US"/>
        </a:p>
      </dgm:t>
    </dgm:pt>
    <dgm:pt modelId="{610D7AE5-CDF1-45F1-B9C5-BD4FAAD21AFF}" type="parTrans" cxnId="{7B5BA7E3-171E-445D-AF78-427A35B402DA}">
      <dgm:prSet/>
      <dgm:spPr/>
      <dgm:t>
        <a:bodyPr/>
        <a:lstStyle/>
        <a:p>
          <a:endParaRPr lang="en-US"/>
        </a:p>
      </dgm:t>
    </dgm:pt>
    <dgm:pt modelId="{431422A4-80D5-4844-85FF-ABD322087123}" type="sibTrans" cxnId="{7B5BA7E3-171E-445D-AF78-427A35B402DA}">
      <dgm:prSet/>
      <dgm:spPr/>
      <dgm:t>
        <a:bodyPr/>
        <a:lstStyle/>
        <a:p>
          <a:endParaRPr lang="en-US"/>
        </a:p>
      </dgm:t>
    </dgm:pt>
    <dgm:pt modelId="{6E9D8280-79B2-40E4-A4BA-6E4548F89279}">
      <dgm:prSet/>
      <dgm:spPr/>
      <dgm:t>
        <a:bodyPr/>
        <a:lstStyle/>
        <a:p>
          <a:pPr rtl="0"/>
          <a:r>
            <a:rPr lang="en-US" baseline="0" smtClean="0"/>
            <a:t>Ride the Unicorn with Mobile Services</a:t>
          </a:r>
          <a:endParaRPr lang="en-US"/>
        </a:p>
      </dgm:t>
    </dgm:pt>
    <dgm:pt modelId="{263F25B3-2EB0-40D3-9B0D-AF2E130407CC}" type="parTrans" cxnId="{94B7394F-51BA-46BA-B997-E3CF389E58BF}">
      <dgm:prSet/>
      <dgm:spPr/>
      <dgm:t>
        <a:bodyPr/>
        <a:lstStyle/>
        <a:p>
          <a:endParaRPr lang="en-US"/>
        </a:p>
      </dgm:t>
    </dgm:pt>
    <dgm:pt modelId="{952FF839-8602-45FB-AE86-EB7510A74EA8}" type="sibTrans" cxnId="{94B7394F-51BA-46BA-B997-E3CF389E58BF}">
      <dgm:prSet/>
      <dgm:spPr/>
      <dgm:t>
        <a:bodyPr/>
        <a:lstStyle/>
        <a:p>
          <a:endParaRPr lang="en-US"/>
        </a:p>
      </dgm:t>
    </dgm:pt>
    <dgm:pt modelId="{1378012F-D47A-4172-961E-37F571BAD1F4}">
      <dgm:prSet/>
      <dgm:spPr/>
      <dgm:t>
        <a:bodyPr/>
        <a:lstStyle/>
        <a:p>
          <a:r>
            <a:rPr lang="en-US" dirty="0" smtClean="0"/>
            <a:t>Easy to start</a:t>
          </a:r>
          <a:endParaRPr lang="en-US" dirty="0"/>
        </a:p>
      </dgm:t>
    </dgm:pt>
    <dgm:pt modelId="{0F3AEBCB-D24E-4C02-8EF5-CA030B4BD305}" type="parTrans" cxnId="{B595570F-CE8B-4ABB-B760-6656FDF049BE}">
      <dgm:prSet/>
      <dgm:spPr/>
      <dgm:t>
        <a:bodyPr/>
        <a:lstStyle/>
        <a:p>
          <a:endParaRPr lang="en-US"/>
        </a:p>
      </dgm:t>
    </dgm:pt>
    <dgm:pt modelId="{D8D6188E-E3F0-41BC-AA53-408232F0545F}" type="sibTrans" cxnId="{B595570F-CE8B-4ABB-B760-6656FDF049BE}">
      <dgm:prSet/>
      <dgm:spPr/>
      <dgm:t>
        <a:bodyPr/>
        <a:lstStyle/>
        <a:p>
          <a:endParaRPr lang="en-US"/>
        </a:p>
      </dgm:t>
    </dgm:pt>
    <dgm:pt modelId="{25816E63-FEEF-4639-9CBD-27303AAC5F99}">
      <dgm:prSet/>
      <dgm:spPr/>
      <dgm:t>
        <a:bodyPr/>
        <a:lstStyle/>
        <a:p>
          <a:r>
            <a:rPr lang="en-US" dirty="0" smtClean="0"/>
            <a:t>Still easy, bit of work</a:t>
          </a:r>
          <a:endParaRPr lang="en-US" dirty="0"/>
        </a:p>
      </dgm:t>
    </dgm:pt>
    <dgm:pt modelId="{8D34C860-32B4-40E2-9A57-9417F6D587C2}" type="parTrans" cxnId="{EEB98823-AA88-40BD-BF39-0E109953C6EA}">
      <dgm:prSet/>
      <dgm:spPr/>
      <dgm:t>
        <a:bodyPr/>
        <a:lstStyle/>
        <a:p>
          <a:endParaRPr lang="en-US"/>
        </a:p>
      </dgm:t>
    </dgm:pt>
    <dgm:pt modelId="{3B535074-49B3-4031-82F2-BC32D16462D9}" type="sibTrans" cxnId="{EEB98823-AA88-40BD-BF39-0E109953C6EA}">
      <dgm:prSet/>
      <dgm:spPr/>
      <dgm:t>
        <a:bodyPr/>
        <a:lstStyle/>
        <a:p>
          <a:endParaRPr lang="en-US"/>
        </a:p>
      </dgm:t>
    </dgm:pt>
    <dgm:pt modelId="{AD02487E-CD5B-4257-A9D1-34F03B5E52A0}">
      <dgm:prSet/>
      <dgm:spPr/>
      <dgm:t>
        <a:bodyPr/>
        <a:lstStyle/>
        <a:p>
          <a:r>
            <a:rPr lang="en-US" dirty="0" smtClean="0"/>
            <a:t>Need to move code, but less management</a:t>
          </a:r>
          <a:endParaRPr lang="en-US" dirty="0"/>
        </a:p>
      </dgm:t>
    </dgm:pt>
    <dgm:pt modelId="{0999CA9E-8DFA-446A-AB44-B4CA275D590D}" type="parTrans" cxnId="{BB51010A-B853-4D20-9035-B5912C8C924A}">
      <dgm:prSet/>
      <dgm:spPr/>
      <dgm:t>
        <a:bodyPr/>
        <a:lstStyle/>
        <a:p>
          <a:endParaRPr lang="en-US"/>
        </a:p>
      </dgm:t>
    </dgm:pt>
    <dgm:pt modelId="{D6C0DCDC-B788-4EC6-9983-2BAB5B498E69}" type="sibTrans" cxnId="{BB51010A-B853-4D20-9035-B5912C8C924A}">
      <dgm:prSet/>
      <dgm:spPr/>
      <dgm:t>
        <a:bodyPr/>
        <a:lstStyle/>
        <a:p>
          <a:endParaRPr lang="en-US"/>
        </a:p>
      </dgm:t>
    </dgm:pt>
    <dgm:pt modelId="{3C3F328C-2570-4A0E-BD16-EB02267A4B7D}">
      <dgm:prSet/>
      <dgm:spPr/>
      <dgm:t>
        <a:bodyPr/>
        <a:lstStyle/>
        <a:p>
          <a:r>
            <a:rPr lang="en-US" dirty="0" smtClean="0"/>
            <a:t>Significant work</a:t>
          </a:r>
          <a:endParaRPr lang="en-US" dirty="0"/>
        </a:p>
      </dgm:t>
    </dgm:pt>
    <dgm:pt modelId="{069D54FD-1A1D-4F4C-A598-971D3ABA33F3}" type="parTrans" cxnId="{70B8E359-62EC-4726-BEB9-1FFBF527A6C7}">
      <dgm:prSet/>
      <dgm:spPr/>
      <dgm:t>
        <a:bodyPr/>
        <a:lstStyle/>
        <a:p>
          <a:endParaRPr lang="en-US"/>
        </a:p>
      </dgm:t>
    </dgm:pt>
    <dgm:pt modelId="{C5CCA036-E6A5-4440-925B-BEE99BBB9692}" type="sibTrans" cxnId="{70B8E359-62EC-4726-BEB9-1FFBF527A6C7}">
      <dgm:prSet/>
      <dgm:spPr/>
      <dgm:t>
        <a:bodyPr/>
        <a:lstStyle/>
        <a:p>
          <a:endParaRPr lang="en-US"/>
        </a:p>
      </dgm:t>
    </dgm:pt>
    <dgm:pt modelId="{CAA85BE1-B21C-41DB-AD87-C92914534158}">
      <dgm:prSet/>
      <dgm:spPr/>
      <dgm:t>
        <a:bodyPr/>
        <a:lstStyle/>
        <a:p>
          <a:r>
            <a:rPr lang="en-US" dirty="0" smtClean="0"/>
            <a:t>Far less management</a:t>
          </a:r>
          <a:endParaRPr lang="en-US" dirty="0"/>
        </a:p>
      </dgm:t>
    </dgm:pt>
    <dgm:pt modelId="{6CF42EE8-A48C-4593-B3B2-DAC5BB2BC2D9}" type="parTrans" cxnId="{58CEF073-DADA-4A7F-A30A-A1B6F8203683}">
      <dgm:prSet/>
      <dgm:spPr/>
      <dgm:t>
        <a:bodyPr/>
        <a:lstStyle/>
        <a:p>
          <a:endParaRPr lang="en-US"/>
        </a:p>
      </dgm:t>
    </dgm:pt>
    <dgm:pt modelId="{DFA8336E-97DE-4D02-B9A5-68ACA1191D9F}" type="sibTrans" cxnId="{58CEF073-DADA-4A7F-A30A-A1B6F8203683}">
      <dgm:prSet/>
      <dgm:spPr/>
      <dgm:t>
        <a:bodyPr/>
        <a:lstStyle/>
        <a:p>
          <a:endParaRPr lang="en-US"/>
        </a:p>
      </dgm:t>
    </dgm:pt>
    <dgm:pt modelId="{046100EB-A146-40E7-A291-20509038D2E7}" type="pres">
      <dgm:prSet presAssocID="{FE0EC45B-28AD-45E9-961E-08C8EE11F6FA}" presName="Name0" presStyleCnt="0">
        <dgm:presLayoutVars>
          <dgm:dir/>
          <dgm:animLvl val="lvl"/>
          <dgm:resizeHandles val="exact"/>
        </dgm:presLayoutVars>
      </dgm:prSet>
      <dgm:spPr/>
      <dgm:t>
        <a:bodyPr/>
        <a:lstStyle/>
        <a:p>
          <a:endParaRPr lang="en-US"/>
        </a:p>
      </dgm:t>
    </dgm:pt>
    <dgm:pt modelId="{D7217634-E99B-4828-A5D7-5E7ED8F937A1}" type="pres">
      <dgm:prSet presAssocID="{2A22D486-1D18-4945-B926-BDFF986E40DC}" presName="composite" presStyleCnt="0"/>
      <dgm:spPr/>
    </dgm:pt>
    <dgm:pt modelId="{3513F839-B3E6-4627-9F5F-96CC427F5079}" type="pres">
      <dgm:prSet presAssocID="{2A22D486-1D18-4945-B926-BDFF986E40DC}" presName="parTx" presStyleLbl="alignNode1" presStyleIdx="0" presStyleCnt="4">
        <dgm:presLayoutVars>
          <dgm:chMax val="0"/>
          <dgm:chPref val="0"/>
          <dgm:bulletEnabled val="1"/>
        </dgm:presLayoutVars>
      </dgm:prSet>
      <dgm:spPr/>
      <dgm:t>
        <a:bodyPr/>
        <a:lstStyle/>
        <a:p>
          <a:endParaRPr lang="en-US"/>
        </a:p>
      </dgm:t>
    </dgm:pt>
    <dgm:pt modelId="{6F457513-D16D-47DB-8269-993F0FDB7435}" type="pres">
      <dgm:prSet presAssocID="{2A22D486-1D18-4945-B926-BDFF986E40DC}" presName="desTx" presStyleLbl="alignAccFollowNode1" presStyleIdx="0" presStyleCnt="4">
        <dgm:presLayoutVars>
          <dgm:bulletEnabled val="1"/>
        </dgm:presLayoutVars>
      </dgm:prSet>
      <dgm:spPr/>
      <dgm:t>
        <a:bodyPr/>
        <a:lstStyle/>
        <a:p>
          <a:endParaRPr lang="en-US"/>
        </a:p>
      </dgm:t>
    </dgm:pt>
    <dgm:pt modelId="{4690C953-E384-45CC-973B-D3A295E07818}" type="pres">
      <dgm:prSet presAssocID="{DF873A22-09CF-43A8-AF88-37B94FAF5E1A}" presName="space" presStyleCnt="0"/>
      <dgm:spPr/>
    </dgm:pt>
    <dgm:pt modelId="{90D014AB-A413-4CA7-B9F8-40DFFD856A3C}" type="pres">
      <dgm:prSet presAssocID="{D17025E9-5070-4AC1-9FA1-39F05FBC0037}" presName="composite" presStyleCnt="0"/>
      <dgm:spPr/>
    </dgm:pt>
    <dgm:pt modelId="{2103FE4D-771C-4F82-976A-031678FBF4C2}" type="pres">
      <dgm:prSet presAssocID="{D17025E9-5070-4AC1-9FA1-39F05FBC0037}" presName="parTx" presStyleLbl="alignNode1" presStyleIdx="1" presStyleCnt="4">
        <dgm:presLayoutVars>
          <dgm:chMax val="0"/>
          <dgm:chPref val="0"/>
          <dgm:bulletEnabled val="1"/>
        </dgm:presLayoutVars>
      </dgm:prSet>
      <dgm:spPr/>
      <dgm:t>
        <a:bodyPr/>
        <a:lstStyle/>
        <a:p>
          <a:endParaRPr lang="en-US"/>
        </a:p>
      </dgm:t>
    </dgm:pt>
    <dgm:pt modelId="{CE108943-9C0D-4E19-AE85-EC1CA396B4C8}" type="pres">
      <dgm:prSet presAssocID="{D17025E9-5070-4AC1-9FA1-39F05FBC0037}" presName="desTx" presStyleLbl="alignAccFollowNode1" presStyleIdx="1" presStyleCnt="4">
        <dgm:presLayoutVars>
          <dgm:bulletEnabled val="1"/>
        </dgm:presLayoutVars>
      </dgm:prSet>
      <dgm:spPr/>
      <dgm:t>
        <a:bodyPr/>
        <a:lstStyle/>
        <a:p>
          <a:endParaRPr lang="en-US"/>
        </a:p>
      </dgm:t>
    </dgm:pt>
    <dgm:pt modelId="{2559BD1C-DBA7-4121-94E9-FEB30224DF82}" type="pres">
      <dgm:prSet presAssocID="{D344391C-B79B-46C8-8FE6-7F27154584DC}" presName="space" presStyleCnt="0"/>
      <dgm:spPr/>
    </dgm:pt>
    <dgm:pt modelId="{CD780B59-30FB-4A5D-BC5A-20B221EF3C50}" type="pres">
      <dgm:prSet presAssocID="{9B43A4B0-228C-44E1-A7EF-72588A3D5E57}" presName="composite" presStyleCnt="0"/>
      <dgm:spPr/>
    </dgm:pt>
    <dgm:pt modelId="{BDACB0AC-3960-4356-84A7-07EC6F589A8F}" type="pres">
      <dgm:prSet presAssocID="{9B43A4B0-228C-44E1-A7EF-72588A3D5E57}" presName="parTx" presStyleLbl="alignNode1" presStyleIdx="2" presStyleCnt="4">
        <dgm:presLayoutVars>
          <dgm:chMax val="0"/>
          <dgm:chPref val="0"/>
          <dgm:bulletEnabled val="1"/>
        </dgm:presLayoutVars>
      </dgm:prSet>
      <dgm:spPr/>
      <dgm:t>
        <a:bodyPr/>
        <a:lstStyle/>
        <a:p>
          <a:endParaRPr lang="en-US"/>
        </a:p>
      </dgm:t>
    </dgm:pt>
    <dgm:pt modelId="{8BFC79CE-D8FD-4910-A61B-D35A3012B48F}" type="pres">
      <dgm:prSet presAssocID="{9B43A4B0-228C-44E1-A7EF-72588A3D5E57}" presName="desTx" presStyleLbl="alignAccFollowNode1" presStyleIdx="2" presStyleCnt="4">
        <dgm:presLayoutVars>
          <dgm:bulletEnabled val="1"/>
        </dgm:presLayoutVars>
      </dgm:prSet>
      <dgm:spPr/>
      <dgm:t>
        <a:bodyPr/>
        <a:lstStyle/>
        <a:p>
          <a:endParaRPr lang="en-US"/>
        </a:p>
      </dgm:t>
    </dgm:pt>
    <dgm:pt modelId="{1B3AF6FA-E57D-411C-8C03-C9927A0F74FF}" type="pres">
      <dgm:prSet presAssocID="{431422A4-80D5-4844-85FF-ABD322087123}" presName="space" presStyleCnt="0"/>
      <dgm:spPr/>
    </dgm:pt>
    <dgm:pt modelId="{2F6438F3-84D4-4045-B0AC-357ADAB30295}" type="pres">
      <dgm:prSet presAssocID="{6E9D8280-79B2-40E4-A4BA-6E4548F89279}" presName="composite" presStyleCnt="0"/>
      <dgm:spPr/>
    </dgm:pt>
    <dgm:pt modelId="{D30BF241-635A-40BB-B129-C84F396F4249}" type="pres">
      <dgm:prSet presAssocID="{6E9D8280-79B2-40E4-A4BA-6E4548F89279}" presName="parTx" presStyleLbl="alignNode1" presStyleIdx="3" presStyleCnt="4">
        <dgm:presLayoutVars>
          <dgm:chMax val="0"/>
          <dgm:chPref val="0"/>
          <dgm:bulletEnabled val="1"/>
        </dgm:presLayoutVars>
      </dgm:prSet>
      <dgm:spPr/>
      <dgm:t>
        <a:bodyPr/>
        <a:lstStyle/>
        <a:p>
          <a:endParaRPr lang="en-US"/>
        </a:p>
      </dgm:t>
    </dgm:pt>
    <dgm:pt modelId="{B0B7068D-B720-45FE-A953-B0FF39DF0EC0}" type="pres">
      <dgm:prSet presAssocID="{6E9D8280-79B2-40E4-A4BA-6E4548F89279}" presName="desTx" presStyleLbl="alignAccFollowNode1" presStyleIdx="3" presStyleCnt="4">
        <dgm:presLayoutVars>
          <dgm:bulletEnabled val="1"/>
        </dgm:presLayoutVars>
      </dgm:prSet>
      <dgm:spPr/>
      <dgm:t>
        <a:bodyPr/>
        <a:lstStyle/>
        <a:p>
          <a:endParaRPr lang="en-US"/>
        </a:p>
      </dgm:t>
    </dgm:pt>
  </dgm:ptLst>
  <dgm:cxnLst>
    <dgm:cxn modelId="{8193B6FA-D149-4CA7-A61E-8564899D3FB7}" type="presOf" srcId="{25816E63-FEEF-4639-9CBD-27303AAC5F99}" destId="{CE108943-9C0D-4E19-AE85-EC1CA396B4C8}" srcOrd="0" destOrd="0" presId="urn:microsoft.com/office/officeart/2005/8/layout/hList1"/>
    <dgm:cxn modelId="{7B5BA7E3-171E-445D-AF78-427A35B402DA}" srcId="{FE0EC45B-28AD-45E9-961E-08C8EE11F6FA}" destId="{9B43A4B0-228C-44E1-A7EF-72588A3D5E57}" srcOrd="2" destOrd="0" parTransId="{610D7AE5-CDF1-45F1-B9C5-BD4FAAD21AFF}" sibTransId="{431422A4-80D5-4844-85FF-ABD322087123}"/>
    <dgm:cxn modelId="{14F61F92-3737-4E91-987F-B739581A1C42}" type="presOf" srcId="{AD02487E-CD5B-4257-A9D1-34F03B5E52A0}" destId="{8BFC79CE-D8FD-4910-A61B-D35A3012B48F}" srcOrd="0" destOrd="0" presId="urn:microsoft.com/office/officeart/2005/8/layout/hList1"/>
    <dgm:cxn modelId="{DF43CEAC-CBC3-4B15-B44B-2EA13D267360}" srcId="{FE0EC45B-28AD-45E9-961E-08C8EE11F6FA}" destId="{2A22D486-1D18-4945-B926-BDFF986E40DC}" srcOrd="0" destOrd="0" parTransId="{A64ACE4C-DFEA-4DE5-AACA-9C35A8265D03}" sibTransId="{DF873A22-09CF-43A8-AF88-37B94FAF5E1A}"/>
    <dgm:cxn modelId="{31704C13-D96E-4EF2-AF74-E134F384572B}" type="presOf" srcId="{1378012F-D47A-4172-961E-37F571BAD1F4}" destId="{6F457513-D16D-47DB-8269-993F0FDB7435}" srcOrd="0" destOrd="0" presId="urn:microsoft.com/office/officeart/2005/8/layout/hList1"/>
    <dgm:cxn modelId="{58CEF073-DADA-4A7F-A30A-A1B6F8203683}" srcId="{6E9D8280-79B2-40E4-A4BA-6E4548F89279}" destId="{CAA85BE1-B21C-41DB-AD87-C92914534158}" srcOrd="1" destOrd="0" parTransId="{6CF42EE8-A48C-4593-B3B2-DAC5BB2BC2D9}" sibTransId="{DFA8336E-97DE-4D02-B9A5-68ACA1191D9F}"/>
    <dgm:cxn modelId="{79F1392E-9797-47C9-979B-11A2FBA05DF7}" type="presOf" srcId="{FE0EC45B-28AD-45E9-961E-08C8EE11F6FA}" destId="{046100EB-A146-40E7-A291-20509038D2E7}" srcOrd="0" destOrd="0" presId="urn:microsoft.com/office/officeart/2005/8/layout/hList1"/>
    <dgm:cxn modelId="{FD6D66D9-612D-48B1-930A-734D5BDCF004}" type="presOf" srcId="{D17025E9-5070-4AC1-9FA1-39F05FBC0037}" destId="{2103FE4D-771C-4F82-976A-031678FBF4C2}" srcOrd="0" destOrd="0" presId="urn:microsoft.com/office/officeart/2005/8/layout/hList1"/>
    <dgm:cxn modelId="{FD789968-7901-44D4-B614-BB62B2A61656}" type="presOf" srcId="{CAA85BE1-B21C-41DB-AD87-C92914534158}" destId="{B0B7068D-B720-45FE-A953-B0FF39DF0EC0}" srcOrd="0" destOrd="1" presId="urn:microsoft.com/office/officeart/2005/8/layout/hList1"/>
    <dgm:cxn modelId="{EEB98823-AA88-40BD-BF39-0E109953C6EA}" srcId="{D17025E9-5070-4AC1-9FA1-39F05FBC0037}" destId="{25816E63-FEEF-4639-9CBD-27303AAC5F99}" srcOrd="0" destOrd="0" parTransId="{8D34C860-32B4-40E2-9A57-9417F6D587C2}" sibTransId="{3B535074-49B3-4031-82F2-BC32D16462D9}"/>
    <dgm:cxn modelId="{0802017A-3A6C-41FA-BBBB-BB814E994B44}" type="presOf" srcId="{9B43A4B0-228C-44E1-A7EF-72588A3D5E57}" destId="{BDACB0AC-3960-4356-84A7-07EC6F589A8F}" srcOrd="0" destOrd="0" presId="urn:microsoft.com/office/officeart/2005/8/layout/hList1"/>
    <dgm:cxn modelId="{B595570F-CE8B-4ABB-B760-6656FDF049BE}" srcId="{2A22D486-1D18-4945-B926-BDFF986E40DC}" destId="{1378012F-D47A-4172-961E-37F571BAD1F4}" srcOrd="0" destOrd="0" parTransId="{0F3AEBCB-D24E-4C02-8EF5-CA030B4BD305}" sibTransId="{D8D6188E-E3F0-41BC-AA53-408232F0545F}"/>
    <dgm:cxn modelId="{B7F5A238-D8F1-4D3F-AE99-CA1F79475F29}" type="presOf" srcId="{6E9D8280-79B2-40E4-A4BA-6E4548F89279}" destId="{D30BF241-635A-40BB-B129-C84F396F4249}" srcOrd="0" destOrd="0" presId="urn:microsoft.com/office/officeart/2005/8/layout/hList1"/>
    <dgm:cxn modelId="{69460CB1-AF70-45DE-B71D-05CC6E110F44}" type="presOf" srcId="{2A22D486-1D18-4945-B926-BDFF986E40DC}" destId="{3513F839-B3E6-4627-9F5F-96CC427F5079}" srcOrd="0" destOrd="0" presId="urn:microsoft.com/office/officeart/2005/8/layout/hList1"/>
    <dgm:cxn modelId="{94B7394F-51BA-46BA-B997-E3CF389E58BF}" srcId="{FE0EC45B-28AD-45E9-961E-08C8EE11F6FA}" destId="{6E9D8280-79B2-40E4-A4BA-6E4548F89279}" srcOrd="3" destOrd="0" parTransId="{263F25B3-2EB0-40D3-9B0D-AF2E130407CC}" sibTransId="{952FF839-8602-45FB-AE86-EB7510A74EA8}"/>
    <dgm:cxn modelId="{82EEE1DF-4BED-4333-8878-5C64CFFEC0AD}" srcId="{FE0EC45B-28AD-45E9-961E-08C8EE11F6FA}" destId="{D17025E9-5070-4AC1-9FA1-39F05FBC0037}" srcOrd="1" destOrd="0" parTransId="{B0AF21EF-F888-435B-963D-ADD713C1A824}" sibTransId="{D344391C-B79B-46C8-8FE6-7F27154584DC}"/>
    <dgm:cxn modelId="{70B8E359-62EC-4726-BEB9-1FFBF527A6C7}" srcId="{6E9D8280-79B2-40E4-A4BA-6E4548F89279}" destId="{3C3F328C-2570-4A0E-BD16-EB02267A4B7D}" srcOrd="0" destOrd="0" parTransId="{069D54FD-1A1D-4F4C-A598-971D3ABA33F3}" sibTransId="{C5CCA036-E6A5-4440-925B-BEE99BBB9692}"/>
    <dgm:cxn modelId="{74ED4ED7-22AB-4FBE-8F84-692A5BDB912A}" type="presOf" srcId="{3C3F328C-2570-4A0E-BD16-EB02267A4B7D}" destId="{B0B7068D-B720-45FE-A953-B0FF39DF0EC0}" srcOrd="0" destOrd="0" presId="urn:microsoft.com/office/officeart/2005/8/layout/hList1"/>
    <dgm:cxn modelId="{BB51010A-B853-4D20-9035-B5912C8C924A}" srcId="{9B43A4B0-228C-44E1-A7EF-72588A3D5E57}" destId="{AD02487E-CD5B-4257-A9D1-34F03B5E52A0}" srcOrd="0" destOrd="0" parTransId="{0999CA9E-8DFA-446A-AB44-B4CA275D590D}" sibTransId="{D6C0DCDC-B788-4EC6-9983-2BAB5B498E69}"/>
    <dgm:cxn modelId="{08BA6428-7BBA-4D4C-8087-AA8C8767CF8C}" type="presParOf" srcId="{046100EB-A146-40E7-A291-20509038D2E7}" destId="{D7217634-E99B-4828-A5D7-5E7ED8F937A1}" srcOrd="0" destOrd="0" presId="urn:microsoft.com/office/officeart/2005/8/layout/hList1"/>
    <dgm:cxn modelId="{8FDAD062-2B59-4094-A968-292A838B78AA}" type="presParOf" srcId="{D7217634-E99B-4828-A5D7-5E7ED8F937A1}" destId="{3513F839-B3E6-4627-9F5F-96CC427F5079}" srcOrd="0" destOrd="0" presId="urn:microsoft.com/office/officeart/2005/8/layout/hList1"/>
    <dgm:cxn modelId="{86758048-54DE-4AB9-9320-53769CE6FA0B}" type="presParOf" srcId="{D7217634-E99B-4828-A5D7-5E7ED8F937A1}" destId="{6F457513-D16D-47DB-8269-993F0FDB7435}" srcOrd="1" destOrd="0" presId="urn:microsoft.com/office/officeart/2005/8/layout/hList1"/>
    <dgm:cxn modelId="{1ACC6D13-5A67-4A54-8421-219238D3F552}" type="presParOf" srcId="{046100EB-A146-40E7-A291-20509038D2E7}" destId="{4690C953-E384-45CC-973B-D3A295E07818}" srcOrd="1" destOrd="0" presId="urn:microsoft.com/office/officeart/2005/8/layout/hList1"/>
    <dgm:cxn modelId="{651D9FFC-3233-4DA0-9E00-9125F4B864F2}" type="presParOf" srcId="{046100EB-A146-40E7-A291-20509038D2E7}" destId="{90D014AB-A413-4CA7-B9F8-40DFFD856A3C}" srcOrd="2" destOrd="0" presId="urn:microsoft.com/office/officeart/2005/8/layout/hList1"/>
    <dgm:cxn modelId="{2CE8C320-2C4B-4ACD-893C-4C148B725AFD}" type="presParOf" srcId="{90D014AB-A413-4CA7-B9F8-40DFFD856A3C}" destId="{2103FE4D-771C-4F82-976A-031678FBF4C2}" srcOrd="0" destOrd="0" presId="urn:microsoft.com/office/officeart/2005/8/layout/hList1"/>
    <dgm:cxn modelId="{B9CC1EDE-BD3F-4283-8FF4-EE32F05C2CE2}" type="presParOf" srcId="{90D014AB-A413-4CA7-B9F8-40DFFD856A3C}" destId="{CE108943-9C0D-4E19-AE85-EC1CA396B4C8}" srcOrd="1" destOrd="0" presId="urn:microsoft.com/office/officeart/2005/8/layout/hList1"/>
    <dgm:cxn modelId="{415C7AE5-666F-4906-B26B-D54704A2351A}" type="presParOf" srcId="{046100EB-A146-40E7-A291-20509038D2E7}" destId="{2559BD1C-DBA7-4121-94E9-FEB30224DF82}" srcOrd="3" destOrd="0" presId="urn:microsoft.com/office/officeart/2005/8/layout/hList1"/>
    <dgm:cxn modelId="{BD3CCCB9-FB12-4B12-A39B-720B05D48CDF}" type="presParOf" srcId="{046100EB-A146-40E7-A291-20509038D2E7}" destId="{CD780B59-30FB-4A5D-BC5A-20B221EF3C50}" srcOrd="4" destOrd="0" presId="urn:microsoft.com/office/officeart/2005/8/layout/hList1"/>
    <dgm:cxn modelId="{05D0AC54-B00A-4B2F-AEFF-58CB236430C4}" type="presParOf" srcId="{CD780B59-30FB-4A5D-BC5A-20B221EF3C50}" destId="{BDACB0AC-3960-4356-84A7-07EC6F589A8F}" srcOrd="0" destOrd="0" presId="urn:microsoft.com/office/officeart/2005/8/layout/hList1"/>
    <dgm:cxn modelId="{6BDCA618-3255-47BA-865E-506320657DC1}" type="presParOf" srcId="{CD780B59-30FB-4A5D-BC5A-20B221EF3C50}" destId="{8BFC79CE-D8FD-4910-A61B-D35A3012B48F}" srcOrd="1" destOrd="0" presId="urn:microsoft.com/office/officeart/2005/8/layout/hList1"/>
    <dgm:cxn modelId="{D688D360-A237-4554-A92F-5C0B0C0D0115}" type="presParOf" srcId="{046100EB-A146-40E7-A291-20509038D2E7}" destId="{1B3AF6FA-E57D-411C-8C03-C9927A0F74FF}" srcOrd="5" destOrd="0" presId="urn:microsoft.com/office/officeart/2005/8/layout/hList1"/>
    <dgm:cxn modelId="{C2DFC032-B1B5-403F-B604-2A73B7FB9007}" type="presParOf" srcId="{046100EB-A146-40E7-A291-20509038D2E7}" destId="{2F6438F3-84D4-4045-B0AC-357ADAB30295}" srcOrd="6" destOrd="0" presId="urn:microsoft.com/office/officeart/2005/8/layout/hList1"/>
    <dgm:cxn modelId="{F31EAF74-3904-4FE0-8B8E-48BDCEBF0334}" type="presParOf" srcId="{2F6438F3-84D4-4045-B0AC-357ADAB30295}" destId="{D30BF241-635A-40BB-B129-C84F396F4249}" srcOrd="0" destOrd="0" presId="urn:microsoft.com/office/officeart/2005/8/layout/hList1"/>
    <dgm:cxn modelId="{9429ABF9-BFE4-4F52-A6BA-4606B21BFE6B}" type="presParOf" srcId="{2F6438F3-84D4-4045-B0AC-357ADAB30295}" destId="{B0B7068D-B720-45FE-A953-B0FF39DF0E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10/25/2013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10/25/2013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3641"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827" indent="-10575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7816"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466" indent="-146724"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4642"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4088" algn="l" defTabSz="913641" rtl="0" eaLnBrk="1" latinLnBrk="0" hangingPunct="1">
      <a:defRPr sz="1200" kern="1200">
        <a:solidFill>
          <a:schemeClr val="tx1"/>
        </a:solidFill>
        <a:latin typeface="+mn-lt"/>
        <a:ea typeface="+mn-ea"/>
        <a:cs typeface="+mn-cs"/>
      </a:defRPr>
    </a:lvl6pPr>
    <a:lvl7pPr marL="2740918" algn="l" defTabSz="913641" rtl="0" eaLnBrk="1" latinLnBrk="0" hangingPunct="1">
      <a:defRPr sz="1200" kern="1200">
        <a:solidFill>
          <a:schemeClr val="tx1"/>
        </a:solidFill>
        <a:latin typeface="+mn-lt"/>
        <a:ea typeface="+mn-ea"/>
        <a:cs typeface="+mn-cs"/>
      </a:defRPr>
    </a:lvl7pPr>
    <a:lvl8pPr marL="3197739" algn="l" defTabSz="913641" rtl="0" eaLnBrk="1" latinLnBrk="0" hangingPunct="1">
      <a:defRPr sz="1200" kern="1200">
        <a:solidFill>
          <a:schemeClr val="tx1"/>
        </a:solidFill>
        <a:latin typeface="+mn-lt"/>
        <a:ea typeface="+mn-ea"/>
        <a:cs typeface="+mn-cs"/>
      </a:defRPr>
    </a:lvl8pPr>
    <a:lvl9pPr marL="3654563" algn="l" defTabSz="9136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101523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606569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Explain benefits of a PaaS Model</a:t>
            </a:r>
          </a:p>
          <a:p>
            <a:endParaRPr lang="en-US" dirty="0" smtClean="0"/>
          </a:p>
          <a:p>
            <a:endParaRPr lang="en-US" dirty="0" smtClean="0"/>
          </a:p>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95453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Quick</a:t>
            </a:r>
            <a:r>
              <a:rPr lang="en-US" b="0" baseline="0" dirty="0" smtClean="0"/>
              <a:t> reference of use cases for VNET</a:t>
            </a:r>
          </a:p>
          <a:p>
            <a:endParaRPr lang="en-US" b="0" baseline="0" dirty="0" smtClean="0"/>
          </a:p>
          <a:p>
            <a:r>
              <a:rPr lang="en-US" b="1" dirty="0" smtClean="0"/>
              <a:t>Notes:</a:t>
            </a:r>
          </a:p>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228776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 cloud</a:t>
            </a:r>
            <a:r>
              <a:rPr lang="en-US" baseline="0" dirty="0" smtClean="0"/>
              <a:t> services without a VNet</a:t>
            </a:r>
          </a:p>
          <a:p>
            <a:endParaRPr lang="en-US" baseline="0" dirty="0" smtClean="0"/>
          </a:p>
          <a:p>
            <a:r>
              <a:rPr lang="en-US" b="1" baseline="0" dirty="0" smtClean="0"/>
              <a:t>Notes:</a:t>
            </a:r>
            <a:endParaRPr lang="en-US" b="1" dirty="0" smtClean="0"/>
          </a:p>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239335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a:t>
            </a:r>
            <a:r>
              <a:rPr lang="en-US" baseline="0" dirty="0" smtClean="0"/>
              <a:t> cloud services with a VNET</a:t>
            </a:r>
          </a:p>
          <a:p>
            <a:endParaRPr lang="en-US" baseline="0" dirty="0" smtClean="0"/>
          </a:p>
          <a:p>
            <a:r>
              <a:rPr lang="en-US" b="1" baseline="0" dirty="0" smtClean="0"/>
              <a:t>Notes:</a:t>
            </a:r>
            <a:endParaRPr lang="en-US" b="1" dirty="0" smtClean="0"/>
          </a:p>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96398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pPr marL="0" marR="0" indent="0" algn="l" defTabSz="913641" rtl="0" eaLnBrk="1" fontAlgn="auto" latinLnBrk="0" hangingPunct="1">
              <a:lnSpc>
                <a:spcPct val="90000"/>
              </a:lnSpc>
              <a:spcBef>
                <a:spcPts val="0"/>
              </a:spcBef>
              <a:spcAft>
                <a:spcPts val="333"/>
              </a:spcAft>
              <a:buClrTx/>
              <a:buSzTx/>
              <a:buFontTx/>
              <a:buNone/>
              <a:tabLst/>
              <a:defRPr/>
            </a:pPr>
            <a:r>
              <a:rPr lang="en-US" b="0" dirty="0" smtClean="0"/>
              <a:t>DEMO</a:t>
            </a:r>
          </a:p>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Notes:</a:t>
            </a:r>
          </a:p>
          <a:p>
            <a:r>
              <a:rPr lang="en-US" dirty="0" smtClean="0"/>
              <a:t>See DEMO-</a:t>
            </a:r>
            <a:r>
              <a:rPr lang="en-US" smtClean="0"/>
              <a:t>ConnectingCloudServices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40869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over details, and workload, talk</a:t>
            </a:r>
            <a:r>
              <a:rPr lang="en-US" baseline="0" dirty="0" smtClean="0"/>
              <a:t> about flaws. They worried about system going down and stopping their customers from working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605311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520778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a lot of money can be saved by scaling down at low times, our</a:t>
            </a:r>
            <a:r>
              <a:rPr lang="en-US" baseline="0" dirty="0" smtClean="0"/>
              <a:t> estimates are fixed to four full time units/cores to make comparison easy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680005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chose #3</a:t>
            </a:r>
            <a:r>
              <a:rPr lang="en-US" baseline="0" dirty="0" smtClean="0"/>
              <a:t>. Cost savings, easy scaling. Were willing to invest up front, </a:t>
            </a:r>
            <a:r>
              <a:rPr lang="en-US" baseline="0" dirty="0" err="1" smtClean="0"/>
              <a:t>vs</a:t>
            </a:r>
            <a:r>
              <a:rPr lang="en-US" baseline="0" dirty="0" smtClean="0"/>
              <a:t> a little to lift and shift, and re-invest months later to move again. Wanted to move once. Their data model was too complex for the unicorns, and their </a:t>
            </a:r>
            <a:r>
              <a:rPr lang="en-US" baseline="0" dirty="0" err="1" smtClean="0"/>
              <a:t>api</a:t>
            </a:r>
            <a:r>
              <a:rPr lang="en-US" baseline="0" dirty="0" smtClean="0"/>
              <a:t> was more than just a data façade.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66207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sz="900" dirty="0" smtClean="0">
                <a:effectLst/>
              </a:rPr>
              <a:t>This session will focus on what the modern principles are, and the steps needed to evolve a common on-premises system architecture to something that is more modern. We will discuss the tenants of modern architecture, and why they are important. For the whole discussion we will use a sample scenario. This session will walk through the current state of the system</a:t>
            </a:r>
            <a:r>
              <a:rPr lang="en-US" sz="900" baseline="0" dirty="0" smtClean="0">
                <a:effectLst/>
              </a:rPr>
              <a:t> including </a:t>
            </a:r>
            <a:r>
              <a:rPr lang="en-US" sz="900" dirty="0" smtClean="0">
                <a:effectLst/>
              </a:rPr>
              <a:t>an overview of the possible changes that can be made to update to a more modern style. Cost will be discussed as a factor in the decisions. One element to be discussed is the manual work needed, testing, risks of change, and how to get the most bang for the buck.</a:t>
            </a:r>
          </a:p>
          <a:p>
            <a:pPr marL="0" marR="0" indent="0" algn="l" defTabSz="913641" rtl="0" eaLnBrk="1" fontAlgn="auto" latinLnBrk="0" hangingPunct="1">
              <a:lnSpc>
                <a:spcPct val="90000"/>
              </a:lnSpc>
              <a:spcBef>
                <a:spcPts val="0"/>
              </a:spcBef>
              <a:spcAft>
                <a:spcPts val="333"/>
              </a:spcAft>
              <a:buClrTx/>
              <a:buSzTx/>
              <a:buFontTx/>
              <a:buNone/>
              <a:tabLst/>
              <a:defRPr/>
            </a:pPr>
            <a:endParaRPr lang="en-US" sz="900" dirty="0" smtClean="0">
              <a:effectLst/>
            </a:endParaRPr>
          </a:p>
          <a:p>
            <a:pPr marL="0" marR="0" indent="0" algn="l" defTabSz="913641" rtl="0" eaLnBrk="1" fontAlgn="auto" latinLnBrk="0" hangingPunct="1">
              <a:lnSpc>
                <a:spcPct val="90000"/>
              </a:lnSpc>
              <a:spcBef>
                <a:spcPts val="0"/>
              </a:spcBef>
              <a:spcAft>
                <a:spcPts val="333"/>
              </a:spcAft>
              <a:buClrTx/>
              <a:buSzTx/>
              <a:buFontTx/>
              <a:buNone/>
              <a:tabLst/>
              <a:defRPr/>
            </a:pPr>
            <a:r>
              <a:rPr lang="en-US" sz="900" dirty="0" smtClean="0">
                <a:effectLst/>
              </a:rPr>
              <a:t>Photo credit: Brian</a:t>
            </a:r>
            <a:r>
              <a:rPr lang="en-US" sz="900" baseline="0" dirty="0" smtClean="0">
                <a:effectLst/>
              </a:rPr>
              <a:t> H. Prince – The Windmills of Mykonos, Greece</a:t>
            </a:r>
            <a:endParaRPr lang="en-US" sz="1050"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675580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62">
              <a:lnSpc>
                <a:spcPct val="90000"/>
              </a:lnSpc>
              <a:spcAft>
                <a:spcPts val="340"/>
              </a:spcAft>
              <a:defRPr/>
            </a:pPr>
            <a:r>
              <a:rPr lang="en-US" b="1" dirty="0" smtClean="0"/>
              <a:t>Slide Objective:</a:t>
            </a:r>
          </a:p>
          <a:p>
            <a:pPr defTabSz="932462">
              <a:lnSpc>
                <a:spcPct val="90000"/>
              </a:lnSpc>
              <a:spcAft>
                <a:spcPts val="340"/>
              </a:spcAft>
              <a:defRPr/>
            </a:pPr>
            <a:r>
              <a:rPr lang="en-US" b="0" dirty="0" smtClean="0"/>
              <a:t>DEMO</a:t>
            </a:r>
          </a:p>
          <a:p>
            <a:pPr defTabSz="932462">
              <a:lnSpc>
                <a:spcPct val="90000"/>
              </a:lnSpc>
              <a:spcAft>
                <a:spcPts val="340"/>
              </a:spcAft>
              <a:defRPr/>
            </a:pPr>
            <a:r>
              <a:rPr lang="en-US" b="1" dirty="0" smtClean="0"/>
              <a:t>Notes:</a:t>
            </a:r>
          </a:p>
          <a:p>
            <a:pPr defTabSz="932462">
              <a:lnSpc>
                <a:spcPct val="90000"/>
              </a:lnSpc>
              <a:spcAft>
                <a:spcPts val="340"/>
              </a:spcAft>
              <a:defRPr/>
            </a:pPr>
            <a:r>
              <a:rPr lang="en-US" b="0" dirty="0" smtClean="0"/>
              <a:t>Essentially</a:t>
            </a:r>
            <a:r>
              <a:rPr lang="en-US" b="0" baseline="0" dirty="0" smtClean="0"/>
              <a:t> this is quick run through of the hands on lab, minus unit testing and load testing</a:t>
            </a:r>
            <a:endParaRPr lang="en-US" b="0" dirty="0" smtClean="0"/>
          </a:p>
          <a:p>
            <a:pPr marL="342900" indent="-342900">
              <a:buAutoNum type="arabicPeriod"/>
            </a:pPr>
            <a:r>
              <a:rPr lang="en-US" dirty="0" smtClean="0"/>
              <a:t>Create a TFS project</a:t>
            </a:r>
          </a:p>
          <a:p>
            <a:pPr marL="342900" indent="-342900">
              <a:buAutoNum type="arabicPeriod"/>
            </a:pPr>
            <a:r>
              <a:rPr lang="en-US" dirty="0" smtClean="0"/>
              <a:t>Create a Windows Azure Web Site</a:t>
            </a:r>
          </a:p>
          <a:p>
            <a:pPr marL="342900" indent="-342900">
              <a:buAutoNum type="arabicPeriod"/>
            </a:pPr>
            <a:r>
              <a:rPr lang="en-US" dirty="0" smtClean="0"/>
              <a:t>Link the Web Site to the TFS Project</a:t>
            </a:r>
          </a:p>
          <a:p>
            <a:pPr marL="342900" indent="-342900">
              <a:buAutoNum type="arabicPeriod"/>
            </a:pPr>
            <a:r>
              <a:rPr lang="en-US" dirty="0" smtClean="0"/>
              <a:t>Use VS to update the Web Site</a:t>
            </a:r>
            <a:r>
              <a:rPr lang="en-US" baseline="0" dirty="0" smtClean="0"/>
              <a:t> and check in</a:t>
            </a:r>
          </a:p>
          <a:p>
            <a:pPr marL="342900" indent="-342900">
              <a:buAutoNum type="arabicPeriod"/>
            </a:pPr>
            <a:r>
              <a:rPr lang="en-US" baseline="0" dirty="0" smtClean="0"/>
              <a:t>Show continuous deployment in TFS and Windows Azure </a:t>
            </a:r>
            <a:r>
              <a:rPr lang="en-US" baseline="0" smtClean="0"/>
              <a:t>management portals</a:t>
            </a:r>
            <a:endParaRPr lang="en-US" baseline="0" dirty="0" smtClean="0"/>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7560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Commonly see REST at the edge of a enterprise connecting clients, and SOAP at the core connecting systems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690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Access to BIG IT, democratization, services </a:t>
            </a:r>
            <a:r>
              <a:rPr lang="en-US" dirty="0" err="1" smtClean="0"/>
              <a:t>services</a:t>
            </a:r>
            <a:r>
              <a:rPr lang="en-US" dirty="0" smtClean="0"/>
              <a:t> </a:t>
            </a:r>
            <a:r>
              <a:rPr lang="en-US" dirty="0" err="1" smtClean="0"/>
              <a:t>services</a:t>
            </a:r>
            <a:endParaRPr lang="en-US"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Bring in authentication from </a:t>
            </a:r>
            <a:r>
              <a:rPr lang="en-US" dirty="0" err="1" smtClean="0"/>
              <a:t>facebook</a:t>
            </a:r>
            <a:r>
              <a:rPr lang="en-US" dirty="0" smtClean="0"/>
              <a:t>, use something for global caching, global load balance, </a:t>
            </a:r>
            <a:r>
              <a:rPr lang="en-US" dirty="0" err="1" smtClean="0"/>
              <a:t>hadoop</a:t>
            </a:r>
            <a:r>
              <a:rPr lang="en-US" baseline="0" dirty="0" smtClean="0"/>
              <a:t> </a:t>
            </a:r>
            <a:r>
              <a:rPr lang="en-US" baseline="0" smtClean="0"/>
              <a:t>big data, etc.</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3644060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Hybrid, enrichment, etc.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34767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Best when moving an existing app, brownfield.</a:t>
            </a:r>
          </a:p>
          <a:p>
            <a:endParaRPr lang="en-US" b="1" dirty="0" smtClean="0"/>
          </a:p>
          <a:p>
            <a:r>
              <a:rPr lang="en-US" b="1" dirty="0" smtClean="0"/>
              <a:t>Slide Objective:</a:t>
            </a:r>
          </a:p>
          <a:p>
            <a:r>
              <a:rPr lang="en-US" dirty="0" smtClean="0"/>
              <a:t>There</a:t>
            </a:r>
            <a:r>
              <a:rPr lang="en-US" baseline="0" dirty="0" smtClean="0"/>
              <a:t> are essentially two ways of migrating an application to the cloud.</a:t>
            </a:r>
          </a:p>
          <a:p>
            <a:endParaRPr lang="en-US" baseline="0" dirty="0" smtClean="0"/>
          </a:p>
          <a:p>
            <a:r>
              <a:rPr lang="en-US" b="1" baseline="0" dirty="0" smtClean="0"/>
              <a:t>Notes:</a:t>
            </a:r>
          </a:p>
          <a:p>
            <a:r>
              <a:rPr lang="en-US" baseline="0" dirty="0" smtClean="0"/>
              <a:t>The first is to attempt to migrate an entire existing virtual machine. For Hyper-V users this involves uploading the VHD(s) and then configuring a virtual machine to use the disks. </a:t>
            </a:r>
          </a:p>
          <a:p>
            <a:r>
              <a:rPr lang="en-US" baseline="0" dirty="0" smtClean="0"/>
              <a:t>For non-Hyper-V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517082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endParaRPr lang="en-US" b="1" dirty="0" smtClean="0"/>
          </a:p>
          <a:p>
            <a:r>
              <a:rPr lang="en-US" dirty="0" smtClean="0"/>
              <a:t>In the Windows</a:t>
            </a:r>
            <a:r>
              <a:rPr lang="en-US" baseline="0" dirty="0" smtClean="0"/>
              <a:t> Azure management portal there are two methods of creating a VM.</a:t>
            </a:r>
          </a:p>
          <a:p>
            <a:endParaRPr lang="en-US" baseline="0" dirty="0" smtClean="0"/>
          </a:p>
          <a:p>
            <a:r>
              <a:rPr lang="en-US" b="1" baseline="0" dirty="0" smtClean="0"/>
              <a:t>Notes:</a:t>
            </a:r>
          </a:p>
          <a:p>
            <a:pPr marL="228600" indent="-228600">
              <a:buAutoNum type="arabicParenR"/>
            </a:pPr>
            <a:r>
              <a:rPr lang="en-US" baseline="0" dirty="0" smtClean="0"/>
              <a:t>Quick create always creates a new cloud service but it does not display the cloud service. Each time this wizard is used a cloud service with a single VM will be created.</a:t>
            </a:r>
          </a:p>
          <a:p>
            <a:pPr marL="228600" indent="-228600">
              <a:buAutoNum type="arabicParenR"/>
            </a:pPr>
            <a:endParaRPr lang="en-US" baseline="0" dirty="0" smtClean="0"/>
          </a:p>
          <a:p>
            <a:pPr marL="228600" indent="-228600">
              <a:buAutoNum type="arabicParenR"/>
            </a:pPr>
            <a:r>
              <a:rPr lang="en-US" baseline="0" dirty="0" smtClean="0"/>
              <a:t>Gallery method gives the option of creating a </a:t>
            </a:r>
            <a:r>
              <a:rPr lang="en-US" b="1" baseline="0" dirty="0" smtClean="0"/>
              <a:t>Stand Alone </a:t>
            </a:r>
            <a:r>
              <a:rPr lang="en-US" baseline="0" dirty="0" smtClean="0"/>
              <a:t>VM or the option to </a:t>
            </a:r>
            <a:r>
              <a:rPr lang="en-US" b="1" baseline="0" dirty="0" smtClean="0"/>
              <a:t>Connect to an existing VM</a:t>
            </a:r>
            <a:r>
              <a:rPr lang="en-US" baseline="0" dirty="0" smtClean="0"/>
              <a:t>.</a:t>
            </a:r>
          </a:p>
          <a:p>
            <a:pPr marL="441427" lvl="1" indent="-228600">
              <a:buAutoNum type="arabicParenR"/>
            </a:pPr>
            <a:r>
              <a:rPr lang="en-US" baseline="0" dirty="0" smtClean="0"/>
              <a:t>Stand alone VM gives similar behavior to Quick Create. A new cloud service will be created with the new VM being the sole occupant.</a:t>
            </a:r>
          </a:p>
          <a:p>
            <a:pPr marL="441427" lvl="1" indent="-228600">
              <a:buAutoNum type="arabicParenR"/>
            </a:pPr>
            <a:r>
              <a:rPr lang="en-US" baseline="0" dirty="0" smtClean="0"/>
              <a:t>Connect to an existing VM allows you to add a single VM to an existing cloud service.</a:t>
            </a:r>
          </a:p>
          <a:p>
            <a:pPr marL="212827" lvl="1" indent="0">
              <a:buFontTx/>
              <a:buNone/>
            </a:pPr>
            <a:endParaRPr lang="en-US" baseline="0" dirty="0" smtClean="0"/>
          </a:p>
          <a:p>
            <a:pPr marL="0" lvl="0" indent="0">
              <a:buFontTx/>
              <a:buNone/>
            </a:pPr>
            <a:r>
              <a:rPr lang="en-US" baseline="0" dirty="0" smtClean="0"/>
              <a:t>All VMs within the same cloud service can directly communicate with each other over the network. If they are not deployed inside of a virtual network they will also have name resolution by default with Windows Azure provided DNS. If deployed into a VNET the requirement is shifted to the user to provide name resolution.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25692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Explain nuances of migrating VMs</a:t>
            </a:r>
          </a:p>
          <a:p>
            <a:endParaRPr lang="en-US" dirty="0" smtClean="0"/>
          </a:p>
          <a:p>
            <a:r>
              <a:rPr lang="en-US" b="1" dirty="0" smtClean="0"/>
              <a:t>Notes:</a:t>
            </a:r>
          </a:p>
          <a:p>
            <a:r>
              <a:rPr lang="en-US" dirty="0" smtClean="0"/>
              <a:t>Dynamic Disks are not supported directly</a:t>
            </a:r>
            <a:r>
              <a:rPr lang="en-US" baseline="0" dirty="0" smtClean="0"/>
              <a:t> in the cloud. Before uploading a dynamic disk it will have to be converted into a fixed disk.</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13379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This animation</a:t>
            </a:r>
            <a:r>
              <a:rPr lang="en-US" baseline="0" dirty="0" smtClean="0"/>
              <a:t> is a simple example of the steps needed to migrate a VM running in Hyper-V on premises to Windows Azure.</a:t>
            </a:r>
          </a:p>
          <a:p>
            <a:endParaRPr lang="en-US" baseline="0" dirty="0" smtClean="0"/>
          </a:p>
          <a:p>
            <a:r>
              <a:rPr lang="en-US" b="1" baseline="0" dirty="0" smtClean="0"/>
              <a:t>Notes:</a:t>
            </a:r>
          </a:p>
          <a:p>
            <a:r>
              <a:rPr lang="en-US" baseline="0" dirty="0" smtClean="0"/>
              <a:t>The reason for the adjustment in drive letters is the Windows Azure VM exposes the local server physical storage as the D: drive on Windows. This location should be considered temporary because it is not backed by Windows Azure storage. Since the D: is taken VMs that are currently using the D: drive will need to be adjusted on upload.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575984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9.jpeg"/><Relationship Id="rId1" Type="http://schemas.openxmlformats.org/officeDocument/2006/relationships/slideMaster" Target="../slideMasters/slideMaster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9.jpeg"/><Relationship Id="rId1" Type="http://schemas.openxmlformats.org/officeDocument/2006/relationships/slideMaster" Target="../slideMasters/slideMaster8.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9.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9.jpeg"/><Relationship Id="rId1" Type="http://schemas.openxmlformats.org/officeDocument/2006/relationships/slideMaster" Target="../slideMasters/slideMaster8.xml"/><Relationship Id="rId6" Type="http://schemas.openxmlformats.org/officeDocument/2006/relationships/image" Target="../media/image32.png"/><Relationship Id="rId5" Type="http://schemas.openxmlformats.org/officeDocument/2006/relationships/image" Target="../media/image34.png"/><Relationship Id="rId4" Type="http://schemas.microsoft.com/office/2007/relationships/hdphoto" Target="../media/hdphoto9.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image" Target="../media/image9.jpe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e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3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40.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4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4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4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8.xml"/><Relationship Id="rId5" Type="http://schemas.microsoft.com/office/2007/relationships/hdphoto" Target="../media/hdphoto2.wdp"/><Relationship Id="rId4"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07/relationships/hdphoto" Target="../media/hdphoto11.wdp"/><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2.png"/><Relationship Id="rId2" Type="http://schemas.openxmlformats.org/officeDocument/2006/relationships/image" Target="../media/image44.jpeg"/><Relationship Id="rId1" Type="http://schemas.openxmlformats.org/officeDocument/2006/relationships/slideMaster" Target="../slideMasters/slideMaster8.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35.png"/><Relationship Id="rId4" Type="http://schemas.microsoft.com/office/2007/relationships/hdphoto" Target="../media/hdphoto10.wdp"/><Relationship Id="rId9" Type="http://schemas.openxmlformats.org/officeDocument/2006/relationships/image" Target="../media/image50.png"/><Relationship Id="rId14" Type="http://schemas.openxmlformats.org/officeDocument/2006/relationships/image" Target="../media/image53.png"/></Relationships>
</file>

<file path=ppt/slideLayouts/_rels/slideLayout13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35.png"/><Relationship Id="rId12" Type="http://schemas.openxmlformats.org/officeDocument/2006/relationships/image" Target="../media/image46.png"/><Relationship Id="rId2" Type="http://schemas.openxmlformats.org/officeDocument/2006/relationships/image" Target="../media/image54.jpeg"/><Relationship Id="rId1" Type="http://schemas.openxmlformats.org/officeDocument/2006/relationships/slideMaster" Target="../slideMasters/slideMaster8.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microsoft.com/office/2007/relationships/hdphoto" Target="../media/hdphoto11.wdp"/><Relationship Id="rId4" Type="http://schemas.microsoft.com/office/2007/relationships/hdphoto" Target="../media/hdphoto10.wdp"/><Relationship Id="rId9" Type="http://schemas.openxmlformats.org/officeDocument/2006/relationships/image" Target="../media/image52.png"/><Relationship Id="rId14" Type="http://schemas.openxmlformats.org/officeDocument/2006/relationships/image" Target="../media/image5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2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15.png"/></Relationships>
</file>

<file path=ppt/slideLayouts/_rels/slideLayout2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15.png"/></Relationships>
</file>

<file path=ppt/slideLayouts/_rels/slideLayout27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2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9.xml"/><Relationship Id="rId4" Type="http://schemas.microsoft.com/office/2007/relationships/hdphoto" Target="../media/hdphoto4.wdp"/></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9.xml"/><Relationship Id="rId4" Type="http://schemas.microsoft.com/office/2007/relationships/hdphoto" Target="../media/hdphoto5.wdp"/></Relationships>
</file>

<file path=ppt/slideLayouts/_rels/slideLayout3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 Id="rId5" Type="http://schemas.microsoft.com/office/2007/relationships/hdphoto" Target="../media/hdphoto6.wdp"/><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Master" Target="../slideMasters/slideMaster19.xml"/><Relationship Id="rId4" Type="http://schemas.microsoft.com/office/2007/relationships/hdphoto" Target="../media/hdphoto12.wdp"/></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9.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19.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20.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20.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20.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20.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2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20.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20.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2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21.xml"/><Relationship Id="rId4" Type="http://schemas.microsoft.com/office/2007/relationships/hdphoto" Target="../media/hdphoto4.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1.xml"/><Relationship Id="rId4" Type="http://schemas.microsoft.com/office/2007/relationships/hdphoto" Target="../media/hdphoto5.wdp"/></Relationships>
</file>

<file path=ppt/slideLayouts/_rels/slideLayout36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6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3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 Id="rId5" Type="http://schemas.microsoft.com/office/2007/relationships/hdphoto" Target="../media/hdphoto6.wdp"/><Relationship Id="rId4" Type="http://schemas.openxmlformats.org/officeDocument/2006/relationships/image" Target="../media/image15.png"/></Relationships>
</file>

<file path=ppt/slideLayouts/_rels/slideLayout3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Master" Target="../slideMasters/slideMaster21.xml"/><Relationship Id="rId4" Type="http://schemas.microsoft.com/office/2007/relationships/hdphoto" Target="../media/hdphoto13.wdp"/></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21.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Master" Target="../slideMasters/slideMaster2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22.xml"/><Relationship Id="rId4" Type="http://schemas.openxmlformats.org/officeDocument/2006/relationships/image" Target="../media/image80.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Master" Target="../slideMasters/slideMaster22.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22.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3.jpeg"/><Relationship Id="rId1" Type="http://schemas.openxmlformats.org/officeDocument/2006/relationships/slideMaster" Target="../slideMasters/slideMaster22.xml"/><Relationship Id="rId4" Type="http://schemas.openxmlformats.org/officeDocument/2006/relationships/image" Target="../media/image77.pn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jpeg"/><Relationship Id="rId1" Type="http://schemas.openxmlformats.org/officeDocument/2006/relationships/slideMaster" Target="../slideMasters/slideMaster22.xml"/><Relationship Id="rId4" Type="http://schemas.openxmlformats.org/officeDocument/2006/relationships/image" Target="../media/image80.pn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jpeg"/><Relationship Id="rId1" Type="http://schemas.openxmlformats.org/officeDocument/2006/relationships/slideMaster" Target="../slideMasters/slideMaster22.xml"/><Relationship Id="rId4" Type="http://schemas.openxmlformats.org/officeDocument/2006/relationships/image" Target="../media/image80.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6.jpeg"/><Relationship Id="rId1" Type="http://schemas.openxmlformats.org/officeDocument/2006/relationships/slideMaster" Target="../slideMasters/slideMaster22.xml"/><Relationship Id="rId4" Type="http://schemas.openxmlformats.org/officeDocument/2006/relationships/image" Target="../media/image77.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7.jpeg"/><Relationship Id="rId1" Type="http://schemas.openxmlformats.org/officeDocument/2006/relationships/slideMaster" Target="../slideMasters/slideMaster22.xml"/><Relationship Id="rId4" Type="http://schemas.openxmlformats.org/officeDocument/2006/relationships/image" Target="../media/image80.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5.wdp"/></Relationships>
</file>

<file path=ppt/slideLayouts/_rels/slideLayout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 Id="rId5" Type="http://schemas.microsoft.com/office/2007/relationships/hdphoto" Target="../media/hdphoto6.wdp"/><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7.wdp"/></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5.wdp"/></Relationships>
</file>

<file path=ppt/slideLayouts/_rels/slideLayout7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 Id="rId5" Type="http://schemas.microsoft.com/office/2007/relationships/hdphoto" Target="../media/hdphoto6.wdp"/><Relationship Id="rId4" Type="http://schemas.openxmlformats.org/officeDocument/2006/relationships/image" Target="../media/image15.png"/></Relationships>
</file>

<file path=ppt/slideLayouts/_rels/slideLayout8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Option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4918" y="4887236"/>
            <a:ext cx="956492" cy="939101"/>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black">
          <a:xfrm>
            <a:off x="2737313" y="3292657"/>
            <a:ext cx="889684" cy="1133131"/>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4090" y="3281643"/>
            <a:ext cx="1163080" cy="1141932"/>
          </a:xfrm>
          <a:prstGeom prst="rect">
            <a:avLst/>
          </a:prstGeom>
        </p:spPr>
      </p:pic>
      <p:sp>
        <p:nvSpPr>
          <p:cNvPr id="17"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37618" y="1822256"/>
            <a:ext cx="2381528" cy="915248"/>
          </a:xfrm>
          <a:prstGeom prst="rect">
            <a:avLst/>
          </a:prstGeom>
        </p:spPr>
      </p:pic>
      <p:pic>
        <p:nvPicPr>
          <p:cNvPr id="21" name="TechEd Logo"/>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black">
          <a:xfrm>
            <a:off x="2665405" y="5122250"/>
            <a:ext cx="1033503" cy="521791"/>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891686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Option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2665405" y="5122250"/>
            <a:ext cx="1033503" cy="52179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6085" y="3314503"/>
            <a:ext cx="1055318" cy="1036132"/>
          </a:xfrm>
          <a:prstGeom prst="rect">
            <a:avLst/>
          </a:prstGeom>
        </p:spPr>
      </p:pic>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7491" y="4860859"/>
            <a:ext cx="1063912" cy="1044568"/>
          </a:xfrm>
          <a:prstGeom prst="rect">
            <a:avLst/>
          </a:prstGeom>
        </p:spPr>
      </p:pic>
      <p:pic>
        <p:nvPicPr>
          <p:cNvPr id="4" name="Picture 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bwMode="black">
          <a:xfrm>
            <a:off x="2751511" y="3312729"/>
            <a:ext cx="947396" cy="1070959"/>
          </a:xfrm>
          <a:prstGeom prst="rect">
            <a:avLst/>
          </a:prstGeom>
        </p:spPr>
      </p:pic>
      <p:sp>
        <p:nvSpPr>
          <p:cNvPr id="17" name="Arrow Bar"/>
          <p:cNvSpPr/>
          <p:nvPr/>
        </p:nvSpPr>
        <p:spPr bwMode="auto">
          <a:xfrm>
            <a:off x="11349320" y="3183213"/>
            <a:ext cx="502023"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37618" y="1822256"/>
            <a:ext cx="2381528" cy="915248"/>
          </a:xfrm>
          <a:prstGeom prst="rect">
            <a:avLst/>
          </a:prstGeom>
        </p:spPr>
      </p:pic>
      <p:sp>
        <p:nvSpPr>
          <p:cNvPr id="21" name="TextBox 20"/>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989891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Option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2665405" y="5122250"/>
            <a:ext cx="1033503" cy="52179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black">
          <a:xfrm>
            <a:off x="1179949" y="3535289"/>
            <a:ext cx="1043066" cy="625839"/>
          </a:xfrm>
          <a:prstGeom prst="rect">
            <a:avLst/>
          </a:prstGeom>
        </p:spPr>
      </p:pic>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7491" y="4860859"/>
            <a:ext cx="1063912" cy="1044568"/>
          </a:xfrm>
          <a:prstGeom prst="rect">
            <a:avLst/>
          </a:prstGeom>
        </p:spPr>
      </p:pic>
      <p:pic>
        <p:nvPicPr>
          <p:cNvPr id="18" name="Picture 2" descr="C:\Users\Justin\Desktop\_Work_in_Progress\_MS\1530\toolbox.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91637" y="3436893"/>
            <a:ext cx="970748" cy="822627"/>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37618" y="1822256"/>
            <a:ext cx="2381528" cy="915248"/>
          </a:xfrm>
          <a:prstGeom prst="rect">
            <a:avLst/>
          </a:prstGeom>
        </p:spPr>
      </p:pic>
      <p:sp>
        <p:nvSpPr>
          <p:cNvPr id="21" name="Arrow Bar"/>
          <p:cNvSpPr/>
          <p:nvPr/>
        </p:nvSpPr>
        <p:spPr bwMode="auto">
          <a:xfrm>
            <a:off x="11349320" y="3183213"/>
            <a:ext cx="502023"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490825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Slide Option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3"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4"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5"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7"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1" name="TechEd Logo"/>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401317" y="1742495"/>
            <a:ext cx="2067006" cy="104358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49"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0"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7" name="Rectangle 56"/>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8" name="Rectangle 5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0" name="Rectangle 59"/>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4918" y="4887236"/>
            <a:ext cx="956492" cy="939101"/>
          </a:xfrm>
          <a:prstGeom prst="rect">
            <a:avLst/>
          </a:prstGeom>
        </p:spPr>
      </p:pic>
      <p:pic>
        <p:nvPicPr>
          <p:cNvPr id="62" name="Picture 6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black">
          <a:xfrm>
            <a:off x="2737313" y="3292657"/>
            <a:ext cx="889684" cy="1133131"/>
          </a:xfrm>
          <a:prstGeom prst="rect">
            <a:avLst/>
          </a:prstGeom>
        </p:spPr>
      </p:pic>
      <p:pic>
        <p:nvPicPr>
          <p:cNvPr id="63" name="Picture 6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4090" y="3281643"/>
            <a:ext cx="1163080" cy="1141932"/>
          </a:xfrm>
          <a:prstGeom prst="rect">
            <a:avLst/>
          </a:prstGeom>
        </p:spPr>
      </p:pic>
      <p:sp>
        <p:nvSpPr>
          <p:cNvPr id="65" name="Rectangle 64"/>
          <p:cNvSpPr/>
          <p:nvPr/>
        </p:nvSpPr>
        <p:spPr bwMode="auto">
          <a:xfrm>
            <a:off x="2514071" y="4693844"/>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6" name="Picture 65"/>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bwMode="black">
          <a:xfrm>
            <a:off x="2751511" y="4821306"/>
            <a:ext cx="947396" cy="1070959"/>
          </a:xfrm>
          <a:prstGeom prst="rect">
            <a:avLst/>
          </a:prstGeom>
        </p:spPr>
      </p:pic>
      <p:sp>
        <p:nvSpPr>
          <p:cNvPr id="68"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9" name="TextBox 68"/>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234317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401317" y="1742495"/>
            <a:ext cx="2067006" cy="10435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1" name="Fuschia Tile"/>
          <p:cNvGrpSpPr/>
          <p:nvPr/>
        </p:nvGrpSpPr>
        <p:grpSpPr>
          <a:xfrm>
            <a:off x="1016509" y="3185267"/>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Orange Tile"/>
          <p:cNvGrpSpPr/>
          <p:nvPr/>
        </p:nvGrpSpPr>
        <p:grpSpPr>
          <a:xfrm>
            <a:off x="2514071" y="3185267"/>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 name="Teal Tile"/>
          <p:cNvGrpSpPr/>
          <p:nvPr/>
        </p:nvGrpSpPr>
        <p:grpSpPr>
          <a:xfrm>
            <a:off x="1016509"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een Tile"/>
          <p:cNvGrpSpPr/>
          <p:nvPr/>
        </p:nvGrpSpPr>
        <p:grpSpPr>
          <a:xfrm>
            <a:off x="2514071"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useBgFill="1">
        <p:nvSpPr>
          <p:cNvPr id="43" name="Top Mask"/>
          <p:cNvSpPr/>
          <p:nvPr/>
        </p:nvSpPr>
        <p:spPr bwMode="auto">
          <a:xfrm>
            <a:off x="0" y="1"/>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40" name="Picture 39"/>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5045585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96955487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1" name="Rectangle 10"/>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2" name="Rectangle 11"/>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3" name="Rectangle 12"/>
          <p:cNvSpPr/>
          <p:nvPr/>
        </p:nvSpPr>
        <p:spPr bwMode="auto">
          <a:xfrm>
            <a:off x="2514071"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7759" y="3519526"/>
            <a:ext cx="2164976" cy="2125612"/>
          </a:xfrm>
          <a:prstGeom prst="rect">
            <a:avLst/>
          </a:prstGeom>
        </p:spPr>
      </p:pic>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Vide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black">
          <a:xfrm>
            <a:off x="1223684" y="3536578"/>
            <a:ext cx="2380129" cy="2097743"/>
          </a:xfrm>
          <a:prstGeom prst="rect">
            <a:avLst/>
          </a:prstGeom>
        </p:spPr>
      </p:pic>
    </p:spTree>
    <p:extLst>
      <p:ext uri="{BB962C8B-B14F-4D97-AF65-F5344CB8AC3E}">
        <p14:creationId xmlns:p14="http://schemas.microsoft.com/office/powerpoint/2010/main" val="2569098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Partn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0855" y="3516372"/>
            <a:ext cx="2291021" cy="2249365"/>
          </a:xfrm>
          <a:prstGeom prst="rect">
            <a:avLst/>
          </a:prstGeom>
        </p:spPr>
      </p:pic>
    </p:spTree>
    <p:extLst>
      <p:ext uri="{BB962C8B-B14F-4D97-AF65-F5344CB8AC3E}">
        <p14:creationId xmlns:p14="http://schemas.microsoft.com/office/powerpoint/2010/main" val="4212142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4_Custom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9942" y="3404213"/>
            <a:ext cx="2556571" cy="2510089"/>
          </a:xfrm>
          <a:prstGeom prst="rect">
            <a:avLst/>
          </a:prstGeom>
        </p:spPr>
      </p:pic>
    </p:spTree>
    <p:extLst>
      <p:ext uri="{BB962C8B-B14F-4D97-AF65-F5344CB8AC3E}">
        <p14:creationId xmlns:p14="http://schemas.microsoft.com/office/powerpoint/2010/main" val="3753482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Announcement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7142" y="1749965"/>
            <a:ext cx="2638447" cy="1087555"/>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399134" y="3455895"/>
            <a:ext cx="4101357" cy="2460812"/>
          </a:xfrm>
          <a:prstGeom prst="rect">
            <a:avLst/>
          </a:prstGeom>
        </p:spPr>
      </p:pic>
    </p:spTree>
    <p:extLst>
      <p:ext uri="{BB962C8B-B14F-4D97-AF65-F5344CB8AC3E}">
        <p14:creationId xmlns:p14="http://schemas.microsoft.com/office/powerpoint/2010/main" val="928254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140" indent="-284140">
              <a:buFont typeface="Wingdings" pitchFamily="2" charset="2"/>
              <a:buChar char=""/>
              <a:defRPr sz="4000"/>
            </a:lvl1pPr>
            <a:lvl2pPr marL="517483" indent="-233344">
              <a:buFont typeface="Wingdings" pitchFamily="2" charset="2"/>
              <a:buChar char=""/>
              <a:defRPr>
                <a:latin typeface="+mn-lt"/>
              </a:defRPr>
            </a:lvl2pPr>
            <a:lvl3pPr marL="741301" indent="-223819">
              <a:buFont typeface="Wingdings" pitchFamily="2" charset="2"/>
              <a:buChar char=""/>
              <a:tabLst/>
              <a:defRPr>
                <a:latin typeface="+mn-lt"/>
              </a:defRPr>
            </a:lvl3pPr>
            <a:lvl4pPr marL="914323" indent="-173024">
              <a:buFont typeface="Wingdings" pitchFamily="2" charset="2"/>
              <a:buChar char=""/>
              <a:defRPr>
                <a:latin typeface="+mn-lt"/>
              </a:defRPr>
            </a:lvl4pPr>
            <a:lvl5pPr marL="1087347" indent="-17302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60208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55" indent="0">
              <a:buNone/>
              <a:defRPr sz="2000">
                <a:gradFill>
                  <a:gsLst>
                    <a:gs pos="100000">
                      <a:schemeClr val="tx1"/>
                    </a:gs>
                    <a:gs pos="6000">
                      <a:schemeClr val="tx1"/>
                    </a:gs>
                  </a:gsLst>
                  <a:lin ang="5400000" scaled="0"/>
                </a:gradFill>
              </a:defRPr>
            </a:lvl3pPr>
            <a:lvl4pPr marL="457161" indent="0">
              <a:buNone/>
              <a:defRPr sz="2000">
                <a:gradFill>
                  <a:gsLst>
                    <a:gs pos="100000">
                      <a:schemeClr val="tx1"/>
                    </a:gs>
                    <a:gs pos="6000">
                      <a:schemeClr val="tx1"/>
                    </a:gs>
                  </a:gsLst>
                  <a:lin ang="5400000" scaled="0"/>
                </a:gradFill>
              </a:defRPr>
            </a:lvl4pPr>
            <a:lvl5pPr marL="693680"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2834277"/>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55" indent="0">
              <a:buNone/>
              <a:defRPr sz="2000">
                <a:gradFill>
                  <a:gsLst>
                    <a:gs pos="100000">
                      <a:schemeClr val="tx1"/>
                    </a:gs>
                    <a:gs pos="0">
                      <a:schemeClr val="tx1"/>
                    </a:gs>
                  </a:gsLst>
                  <a:lin ang="5400000" scaled="0"/>
                </a:gradFill>
              </a:defRPr>
            </a:lvl3pPr>
            <a:lvl4pPr marL="457161" indent="0">
              <a:buNone/>
              <a:defRPr sz="2000">
                <a:gradFill>
                  <a:gsLst>
                    <a:gs pos="100000">
                      <a:schemeClr val="tx1"/>
                    </a:gs>
                    <a:gs pos="0">
                      <a:schemeClr val="tx1"/>
                    </a:gs>
                  </a:gsLst>
                  <a:lin ang="5400000" scaled="0"/>
                </a:gradFill>
              </a:defRPr>
            </a:lvl4pPr>
            <a:lvl5pPr marL="693680"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693974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4948" indent="-342871">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528" indent="-342871">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615" indent="-342871">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400" indent="-342871">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24082472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38030912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07291436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83055154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3" y="6372548"/>
            <a:ext cx="1681921" cy="195501"/>
          </a:xfrm>
          <a:prstGeom prst="rect">
            <a:avLst/>
          </a:prstGeom>
        </p:spPr>
      </p:pic>
      <p:pic>
        <p:nvPicPr>
          <p:cNvPr id="3" name="Picture 2"/>
          <p:cNvPicPr>
            <a:picLocks noChangeAspect="1"/>
          </p:cNvPicPr>
          <p:nvPr userDrawn="1"/>
        </p:nvPicPr>
        <p:blipFill>
          <a:blip r:embed="rId4" cstate="email">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292689981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2"/>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7" tIns="45717" rIns="45717" bIns="45717"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306125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WALKIN - EUROPE_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9130552" y="5358066"/>
            <a:ext cx="641137" cy="32369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5532" y="6132408"/>
            <a:ext cx="1478056" cy="725592"/>
          </a:xfrm>
          <a:prstGeom prst="rect">
            <a:avLst/>
          </a:prstGeom>
        </p:spPr>
      </p:pic>
      <p:pic>
        <p:nvPicPr>
          <p:cNvPr id="10" name="Picture 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226127" y="4463043"/>
            <a:ext cx="1113975" cy="1317695"/>
          </a:xfrm>
          <a:prstGeom prst="rect">
            <a:avLst/>
          </a:prstGeom>
        </p:spPr>
      </p:pic>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950729" y="6096498"/>
            <a:ext cx="985666" cy="761505"/>
          </a:xfrm>
          <a:prstGeom prst="rect">
            <a:avLst/>
          </a:prstGeom>
        </p:spPr>
      </p:pic>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31415" y="2973724"/>
            <a:ext cx="2760202" cy="2710019"/>
          </a:xfrm>
          <a:prstGeom prst="rect">
            <a:avLst/>
          </a:prstGeom>
        </p:spPr>
      </p:pic>
      <p:pic>
        <p:nvPicPr>
          <p:cNvPr id="12" name="Picture 1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912521" y="2862283"/>
            <a:ext cx="1052135" cy="1205812"/>
          </a:xfrm>
          <a:prstGeom prst="rect">
            <a:avLst/>
          </a:prstGeom>
        </p:spPr>
      </p:pic>
      <p:pic>
        <p:nvPicPr>
          <p:cNvPr id="9" name="Picture 2" descr="C:\Users\Justin\Desktop\_Work_in_Progress\_MS\1530\toolbox.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58516" y="1416637"/>
            <a:ext cx="3589684" cy="1379555"/>
          </a:xfrm>
          <a:prstGeom prst="rect">
            <a:avLst/>
          </a:prstGeom>
        </p:spPr>
      </p:pic>
      <p:pic>
        <p:nvPicPr>
          <p:cNvPr id="11" name="Picture 10"/>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tretch>
            <a:fillRect/>
          </a:stretch>
        </p:blipFill>
        <p:spPr>
          <a:xfrm>
            <a:off x="9604661" y="6245093"/>
            <a:ext cx="1955839" cy="464313"/>
          </a:xfrm>
          <a:prstGeom prst="rect">
            <a:avLst/>
          </a:prstGeom>
        </p:spPr>
      </p:pic>
      <p:pic>
        <p:nvPicPr>
          <p:cNvPr id="5" name="Picture 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296401" y="4552450"/>
            <a:ext cx="2671595" cy="1103911"/>
          </a:xfrm>
          <a:prstGeom prst="rect">
            <a:avLst/>
          </a:prstGeom>
        </p:spPr>
      </p:pic>
      <p:sp>
        <p:nvSpPr>
          <p:cNvPr id="13" name="TextBox 12"/>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944820007"/>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_WALKIN - NORTH_AMERICA_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9130552" y="5358066"/>
            <a:ext cx="641137" cy="32369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50729" y="6096498"/>
            <a:ext cx="985666" cy="761505"/>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31415" y="2973724"/>
            <a:ext cx="2760202" cy="2710019"/>
          </a:xfrm>
          <a:prstGeom prst="rect">
            <a:avLst/>
          </a:prstGeom>
        </p:spPr>
      </p:pic>
      <p:pic>
        <p:nvPicPr>
          <p:cNvPr id="10" name="Picture 2" descr="C:\Users\Justin\Desktop\_Work_in_Progress\_MS\1530\toolbox.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58516" y="1416637"/>
            <a:ext cx="3589684" cy="1379555"/>
          </a:xfrm>
          <a:prstGeom prst="rect">
            <a:avLst/>
          </a:prstGeom>
        </p:spPr>
      </p:pic>
      <p:pic>
        <p:nvPicPr>
          <p:cNvPr id="3" name="Picture 2"/>
          <p:cNvPicPr>
            <a:picLocks noChangeAspect="1"/>
          </p:cNvPicPr>
          <p:nvPr/>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9604661" y="6245093"/>
            <a:ext cx="1955839" cy="464313"/>
          </a:xfrm>
          <a:prstGeom prst="rect">
            <a:avLst/>
          </a:prstGeom>
        </p:spPr>
      </p:pic>
      <p:pic>
        <p:nvPicPr>
          <p:cNvPr id="16" name="Picture 1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296401" y="4552449"/>
            <a:ext cx="2671595" cy="1103911"/>
          </a:xfrm>
          <a:prstGeom prst="rect">
            <a:avLst/>
          </a:prstGeom>
        </p:spPr>
      </p:pic>
      <p:sp>
        <p:nvSpPr>
          <p:cNvPr id="17" name="TextBox 16"/>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pic>
        <p:nvPicPr>
          <p:cNvPr id="18" name="Picture 1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35532" y="6132408"/>
            <a:ext cx="1478056" cy="725592"/>
          </a:xfrm>
          <a:prstGeom prst="rect">
            <a:avLst/>
          </a:prstGeom>
        </p:spPr>
      </p:pic>
      <p:pic>
        <p:nvPicPr>
          <p:cNvPr id="19" name="Picture 1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226127" y="4463043"/>
            <a:ext cx="1113975" cy="1317695"/>
          </a:xfrm>
          <a:prstGeom prst="rect">
            <a:avLst/>
          </a:prstGeom>
        </p:spPr>
      </p:pic>
      <p:pic>
        <p:nvPicPr>
          <p:cNvPr id="20" name="Picture 19"/>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0912521" y="2862283"/>
            <a:ext cx="1052135" cy="1205812"/>
          </a:xfrm>
          <a:prstGeom prst="rect">
            <a:avLst/>
          </a:prstGeom>
        </p:spPr>
      </p:pic>
    </p:spTree>
    <p:extLst>
      <p:ext uri="{BB962C8B-B14F-4D97-AF65-F5344CB8AC3E}">
        <p14:creationId xmlns:p14="http://schemas.microsoft.com/office/powerpoint/2010/main" val="109570974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12395813"/>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21939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311653431"/>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46" y="1443191"/>
            <a:ext cx="10244885"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858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7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250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658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226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136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696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978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01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393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10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870188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6"/>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88411184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980889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859618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742398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8506474"/>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5962847"/>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62004871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874174042"/>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57437898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06256334"/>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7522454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6787975"/>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7875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5962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13385"/>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37999898"/>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9591028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8192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978694" y="1062214"/>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bwMode="white">
          <a:xfrm>
            <a:off x="5765369" y="3983765"/>
            <a:ext cx="5451112" cy="498598"/>
          </a:xfrm>
        </p:spPr>
        <p:txBody>
          <a:bodyPr>
            <a:noAutofit/>
          </a:bodyPr>
          <a:lstStyle>
            <a:lvl1pPr marL="0" indent="0">
              <a:spcBef>
                <a:spcPts val="0"/>
              </a:spcBef>
              <a:buNone/>
              <a:defRPr spc="-70" baseline="0">
                <a:gradFill>
                  <a:gsLst>
                    <a:gs pos="0">
                      <a:srgbClr val="FFFFFF"/>
                    </a:gs>
                    <a:gs pos="100000">
                      <a:srgbClr val="FFFFFF"/>
                    </a:gs>
                  </a:gsLst>
                  <a:lin ang="5400000" scaled="0"/>
                </a:gradFill>
                <a:latin typeface="+mj-lt"/>
              </a:defRPr>
            </a:lvl1pPr>
          </a:lstStyle>
          <a:p>
            <a:pPr lvl="0"/>
            <a:r>
              <a:rPr lang="en-US" dirty="0" smtClean="0"/>
              <a:t>Speaker Title</a:t>
            </a:r>
            <a:endParaRPr lang="en-US" dirty="0"/>
          </a:p>
        </p:txBody>
      </p:sp>
      <p:sp>
        <p:nvSpPr>
          <p:cNvPr id="6" name="TextBox 7"/>
          <p:cNvSpPr txBox="1"/>
          <p:nvPr/>
        </p:nvSpPr>
        <p:spPr bwMode="white">
          <a:xfrm>
            <a:off x="5046710"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7" name="Picture 6"/>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8255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
        <p:nvSpPr>
          <p:cNvPr id="4"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4421295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emo, Video etc. &quot;special&quot; slides">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976313" y="1073611"/>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rgbClr val="FFFFFF"/>
                    </a:gs>
                    <a:gs pos="0">
                      <a:srgbClr val="FFFFFF"/>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bwMode="white">
          <a:xfrm>
            <a:off x="972344" y="3199109"/>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8"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08061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44212959"/>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7504994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3561525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32568866"/>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3172480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5545533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325853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367261655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60482185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51163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3944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261444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1845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Tree>
    <p:extLst>
      <p:ext uri="{BB962C8B-B14F-4D97-AF65-F5344CB8AC3E}">
        <p14:creationId xmlns:p14="http://schemas.microsoft.com/office/powerpoint/2010/main" val="50239369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2311653431"/>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36464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dirty="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dirty="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dirty="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dirty="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dirty="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dirty="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email">
            <a:clrChange>
              <a:clrFrom>
                <a:srgbClr val="5EAFD7"/>
              </a:clrFrom>
              <a:clrTo>
                <a:srgbClr val="5EAFD7">
                  <a:alpha val="0"/>
                </a:srgbClr>
              </a:clrTo>
            </a:clrChange>
            <a:biLevel thresh="25000"/>
            <a:extLst>
              <a:ext uri="{28A0092B-C50C-407E-A947-70E740481C1C}">
                <a14:useLocalDpi xmlns:a14="http://schemas.microsoft.com/office/drawing/2010/main"/>
              </a:ext>
            </a:extLst>
          </a:blip>
          <a:srcRect/>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dirty="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email">
            <a:clrChange>
              <a:clrFrom>
                <a:srgbClr val="5EAFD7"/>
              </a:clrFrom>
              <a:clrTo>
                <a:srgbClr val="5EAFD7">
                  <a:alpha val="0"/>
                </a:srgbClr>
              </a:clrTo>
            </a:clrChange>
            <a:biLevel thresh="25000"/>
            <a:extLst>
              <a:ext uri="{28A0092B-C50C-407E-A947-70E740481C1C}">
                <a14:useLocalDpi xmlns:a14="http://schemas.microsoft.com/office/drawing/2010/main"/>
              </a:ext>
            </a:extLst>
          </a:blip>
          <a:srcRect/>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8"/>
            <a:ext cx="5454333" cy="1144929"/>
          </a:xfrm>
        </p:spPr>
        <p:txBody>
          <a:bodyPr/>
          <a:lstStyle>
            <a:lvl1pPr marL="0" indent="0">
              <a:buFont typeface="Arial" pitchFamily="34" charset="0"/>
              <a:buNone/>
              <a:defRPr sz="2399">
                <a:solidFill>
                  <a:schemeClr val="bg1">
                    <a:alpha val="98000"/>
                  </a:schemeClr>
                </a:solidFill>
                <a:latin typeface="+mj-lt"/>
              </a:defRPr>
            </a:lvl1pPr>
            <a:lvl2pPr marL="460241" indent="0">
              <a:buFont typeface="Arial" pitchFamily="34" charset="0"/>
              <a:buNone/>
              <a:defRPr/>
            </a:lvl2pPr>
            <a:lvl3pPr marL="855421" indent="0">
              <a:buFont typeface="Arial" pitchFamily="34" charset="0"/>
              <a:buNone/>
              <a:defRPr/>
            </a:lvl3pPr>
            <a:lvl4pPr marL="1258533" indent="0">
              <a:buFont typeface="Arial" pitchFamily="34" charset="0"/>
              <a:buNone/>
              <a:defRPr/>
            </a:lvl4pPr>
            <a:lvl5pPr marL="160450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878319980"/>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3" indent="-40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04" indent="-3459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64" indent="-3364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748714580"/>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81" indent="-34280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67" indent="-342804">
              <a:buFont typeface="Arial" pitchFamily="34" charset="0"/>
              <a:buChar char="•"/>
              <a:defRPr sz="2399">
                <a:gradFill>
                  <a:gsLst>
                    <a:gs pos="0">
                      <a:srgbClr val="595959"/>
                    </a:gs>
                    <a:gs pos="86000">
                      <a:srgbClr val="595959"/>
                    </a:gs>
                  </a:gsLst>
                  <a:lin ang="5400000" scaled="0"/>
                </a:gradFill>
              </a:defRPr>
            </a:lvl6pPr>
            <a:lvl7pPr marL="1255358" indent="-225361">
              <a:defRPr>
                <a:gradFill>
                  <a:gsLst>
                    <a:gs pos="0">
                      <a:srgbClr val="595959"/>
                    </a:gs>
                    <a:gs pos="86000">
                      <a:srgbClr val="595959"/>
                    </a:gs>
                  </a:gsLst>
                  <a:lin ang="5400000" scaled="0"/>
                </a:gradFill>
              </a:defRPr>
            </a:lvl7pPr>
            <a:lvl8pPr marL="1487067" indent="-231707">
              <a:defRPr>
                <a:gradFill>
                  <a:gsLst>
                    <a:gs pos="0">
                      <a:srgbClr val="595959"/>
                    </a:gs>
                    <a:gs pos="86000">
                      <a:srgbClr val="595959"/>
                    </a:gs>
                  </a:gsLst>
                  <a:lin ang="5400000" scaled="0"/>
                </a:gradFill>
              </a:defRPr>
            </a:lvl8pPr>
          </a:lstStyle>
          <a:p>
            <a:pPr marL="345976" lvl="0" indent="-345976" algn="l" defTabSz="914105" rtl="0" eaLnBrk="1" latinLnBrk="0" hangingPunct="1">
              <a:lnSpc>
                <a:spcPct val="90000"/>
              </a:lnSpc>
              <a:spcBef>
                <a:spcPct val="20000"/>
              </a:spcBef>
              <a:buSzPct val="90000"/>
              <a:buFont typeface="Arial" pitchFamily="34" charset="0"/>
              <a:buChar char="•"/>
            </a:pPr>
            <a:r>
              <a:rPr lang="en-US" smtClean="0"/>
              <a:t>Click to edit Master text styles</a:t>
            </a:r>
          </a:p>
          <a:p>
            <a:pPr marL="345976" lvl="1" indent="-345976" algn="l" defTabSz="914105" rtl="0" eaLnBrk="1" latinLnBrk="0" hangingPunct="1">
              <a:lnSpc>
                <a:spcPct val="90000"/>
              </a:lnSpc>
              <a:spcBef>
                <a:spcPct val="20000"/>
              </a:spcBef>
              <a:buSzPct val="90000"/>
              <a:buFont typeface="Arial" pitchFamily="34" charset="0"/>
              <a:buChar char="•"/>
            </a:pPr>
            <a:r>
              <a:rPr lang="en-US" smtClean="0"/>
              <a:t>Second level</a:t>
            </a:r>
          </a:p>
          <a:p>
            <a:pPr marL="345976" lvl="2" indent="-345976" algn="l" defTabSz="914105" rtl="0" eaLnBrk="1" latinLnBrk="0" hangingPunct="1">
              <a:lnSpc>
                <a:spcPct val="90000"/>
              </a:lnSpc>
              <a:spcBef>
                <a:spcPct val="20000"/>
              </a:spcBef>
              <a:buSzPct val="90000"/>
              <a:buFont typeface="Arial" pitchFamily="34" charset="0"/>
              <a:buChar char="•"/>
            </a:pPr>
            <a:r>
              <a:rPr lang="en-US" smtClean="0"/>
              <a:t>Third level</a:t>
            </a:r>
          </a:p>
          <a:p>
            <a:pPr marL="345976" lvl="3" indent="-345976" algn="l" defTabSz="914105" rtl="0" eaLnBrk="1" latinLnBrk="0" hangingPunct="1">
              <a:lnSpc>
                <a:spcPct val="90000"/>
              </a:lnSpc>
              <a:spcBef>
                <a:spcPct val="20000"/>
              </a:spcBef>
              <a:buSzPct val="90000"/>
              <a:buFont typeface="Arial" pitchFamily="34" charset="0"/>
              <a:buChar char="•"/>
            </a:pPr>
            <a:r>
              <a:rPr lang="en-US" smtClean="0"/>
              <a:t>Fourth level</a:t>
            </a:r>
          </a:p>
          <a:p>
            <a:pPr marL="345976" lvl="4" indent="-345976" algn="l" defTabSz="9141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57957602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6" indent="-341216">
              <a:lnSpc>
                <a:spcPct val="90000"/>
              </a:lnSpc>
              <a:buSzPct val="80000"/>
              <a:buFont typeface="Arial" pitchFamily="34" charset="0"/>
              <a:buChar char="•"/>
              <a:defRPr sz="3199"/>
            </a:lvl1pPr>
            <a:lvl2pPr marL="626885" indent="-285669">
              <a:lnSpc>
                <a:spcPct val="90000"/>
              </a:lnSpc>
              <a:buSzPct val="80000"/>
              <a:buFont typeface="Arial" pitchFamily="34" charset="0"/>
              <a:buChar char="•"/>
              <a:defRPr sz="2799"/>
            </a:lvl2pPr>
            <a:lvl3pPr marL="914141" indent="-287256">
              <a:lnSpc>
                <a:spcPct val="90000"/>
              </a:lnSpc>
              <a:buSzPct val="80000"/>
              <a:buFont typeface="Arial" pitchFamily="34" charset="0"/>
              <a:buChar char="•"/>
              <a:defRPr sz="2399"/>
            </a:lvl3pPr>
            <a:lvl4pPr marL="1712428" indent="-225361">
              <a:lnSpc>
                <a:spcPct val="90000"/>
              </a:lnSpc>
              <a:buSzPct val="80000"/>
              <a:buFont typeface="Arial" pitchFamily="34" charset="0"/>
              <a:buChar char="•"/>
              <a:defRPr sz="2000"/>
            </a:lvl4pPr>
            <a:lvl5pPr marL="1944135" indent="-23170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67" indent="-4570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87" indent="-4570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88" indent="-34280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70"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1"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16" lvl="0" indent="-341216" algn="l" defTabSz="914105" rtl="0" eaLnBrk="1" latinLnBrk="0" hangingPunct="1">
              <a:lnSpc>
                <a:spcPct val="90000"/>
              </a:lnSpc>
              <a:spcBef>
                <a:spcPct val="20000"/>
              </a:spcBef>
              <a:buSzPct val="80000"/>
              <a:buFont typeface="Arial" pitchFamily="34" charset="0"/>
              <a:buChar char="•"/>
            </a:pPr>
            <a:r>
              <a:rPr lang="en-US" smtClean="0"/>
              <a:t>Click to edit Master text styles</a:t>
            </a:r>
          </a:p>
          <a:p>
            <a:pPr marL="341216" lvl="1" indent="-341216" algn="l" defTabSz="914105" rtl="0" eaLnBrk="1" latinLnBrk="0" hangingPunct="1">
              <a:lnSpc>
                <a:spcPct val="90000"/>
              </a:lnSpc>
              <a:spcBef>
                <a:spcPct val="20000"/>
              </a:spcBef>
              <a:buSzPct val="80000"/>
              <a:buFont typeface="Arial" pitchFamily="34" charset="0"/>
              <a:buChar char="•"/>
            </a:pPr>
            <a:r>
              <a:rPr lang="en-US" smtClean="0"/>
              <a:t>Second level</a:t>
            </a:r>
          </a:p>
          <a:p>
            <a:pPr marL="341216" lvl="2" indent="-341216" algn="l" defTabSz="914105" rtl="0" eaLnBrk="1" latinLnBrk="0" hangingPunct="1">
              <a:lnSpc>
                <a:spcPct val="90000"/>
              </a:lnSpc>
              <a:spcBef>
                <a:spcPct val="20000"/>
              </a:spcBef>
              <a:buSzPct val="80000"/>
              <a:buFont typeface="Arial" pitchFamily="34" charset="0"/>
              <a:buChar char="•"/>
            </a:pPr>
            <a:r>
              <a:rPr lang="en-US" smtClean="0"/>
              <a:t>Third level</a:t>
            </a:r>
          </a:p>
          <a:p>
            <a:pPr marL="341216" lvl="3" indent="-341216" algn="l" defTabSz="914105" rtl="0" eaLnBrk="1" latinLnBrk="0" hangingPunct="1">
              <a:lnSpc>
                <a:spcPct val="90000"/>
              </a:lnSpc>
              <a:spcBef>
                <a:spcPct val="20000"/>
              </a:spcBef>
              <a:buSzPct val="80000"/>
              <a:buFont typeface="Arial" pitchFamily="34" charset="0"/>
              <a:buChar char="•"/>
            </a:pPr>
            <a:r>
              <a:rPr lang="en-US" smtClean="0"/>
              <a:t>Fourth level</a:t>
            </a:r>
          </a:p>
          <a:p>
            <a:pPr marL="341216" lvl="4" indent="-341216" algn="l" defTabSz="9141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18380658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3" indent="-403113">
              <a:buSzPct val="80000"/>
              <a:buFont typeface="Arial" pitchFamily="34" charset="0"/>
              <a:buChar char="•"/>
              <a:defRPr sz="2799"/>
            </a:lvl1pPr>
            <a:lvl2pPr marL="744325" indent="-322171">
              <a:buSzPct val="80000"/>
              <a:buFont typeface="Arial" pitchFamily="34" charset="0"/>
              <a:buChar char="•"/>
              <a:defRPr sz="2799"/>
            </a:lvl2pPr>
            <a:lvl3pPr marL="1026822" indent="-282495" defTabSz="1029997">
              <a:buSzPct val="80000"/>
              <a:buFont typeface="Arial" pitchFamily="34" charset="0"/>
              <a:buChar char="•"/>
              <a:defRPr sz="2399"/>
            </a:lvl3pPr>
            <a:lvl4pPr marL="1317251" indent="-287256">
              <a:buSzPct val="80000"/>
              <a:buFont typeface="Arial" pitchFamily="34" charset="0"/>
              <a:buChar char="•"/>
              <a:defRPr sz="2000"/>
            </a:lvl4pPr>
            <a:lvl5pPr marL="1541027"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38" indent="-29623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7" indent="-4570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58" indent="-34280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98"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9"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98" indent="-342804">
              <a:defRPr sz="1600"/>
            </a:lvl6pPr>
            <a:lvl7pPr marL="1602922" indent="-285669">
              <a:defRPr sz="1600"/>
            </a:lvl7pPr>
            <a:lvl8pPr>
              <a:defRPr sz="1600"/>
            </a:lvl8pPr>
            <a:lvl9pPr>
              <a:defRPr sz="1600"/>
            </a:lvl9pPr>
          </a:lstStyle>
          <a:p>
            <a:pPr marL="403113" lvl="0" indent="-403113" algn="l" defTabSz="914105" rtl="0" eaLnBrk="1" latinLnBrk="0" hangingPunct="1">
              <a:lnSpc>
                <a:spcPct val="90000"/>
              </a:lnSpc>
              <a:spcBef>
                <a:spcPct val="20000"/>
              </a:spcBef>
              <a:buSzPct val="80000"/>
            </a:pPr>
            <a:r>
              <a:rPr lang="en-US" smtClean="0"/>
              <a:t>Click to edit Master text styles</a:t>
            </a:r>
          </a:p>
          <a:p>
            <a:pPr marL="403113" lvl="1" indent="-403113" algn="l" defTabSz="914105" rtl="0" eaLnBrk="1" latinLnBrk="0" hangingPunct="1">
              <a:lnSpc>
                <a:spcPct val="90000"/>
              </a:lnSpc>
              <a:spcBef>
                <a:spcPct val="20000"/>
              </a:spcBef>
              <a:buSzPct val="80000"/>
            </a:pPr>
            <a:r>
              <a:rPr lang="en-US" smtClean="0"/>
              <a:t>Second level</a:t>
            </a:r>
          </a:p>
          <a:p>
            <a:pPr marL="403113" lvl="2" indent="-403113" algn="l" defTabSz="914105" rtl="0" eaLnBrk="1" latinLnBrk="0" hangingPunct="1">
              <a:lnSpc>
                <a:spcPct val="90000"/>
              </a:lnSpc>
              <a:spcBef>
                <a:spcPct val="20000"/>
              </a:spcBef>
              <a:buSzPct val="80000"/>
            </a:pPr>
            <a:r>
              <a:rPr lang="en-US" smtClean="0"/>
              <a:t>Third level</a:t>
            </a:r>
          </a:p>
          <a:p>
            <a:pPr marL="403113" lvl="3" indent="-403113" algn="l" defTabSz="914105" rtl="0" eaLnBrk="1" latinLnBrk="0" hangingPunct="1">
              <a:lnSpc>
                <a:spcPct val="90000"/>
              </a:lnSpc>
              <a:spcBef>
                <a:spcPct val="20000"/>
              </a:spcBef>
              <a:buSzPct val="80000"/>
            </a:pPr>
            <a:r>
              <a:rPr lang="en-US" smtClean="0"/>
              <a:t>Fourth level</a:t>
            </a:r>
          </a:p>
          <a:p>
            <a:pPr marL="403113" lvl="4" indent="-403113" algn="l" defTabSz="9141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805880961"/>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31590233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5" y="6372548"/>
            <a:ext cx="1681921" cy="195501"/>
          </a:xfrm>
          <a:prstGeom prst="rect">
            <a:avLst/>
          </a:prstGeom>
        </p:spPr>
      </p:pic>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81094156"/>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82"/>
            <a:ext cx="6945312" cy="1195449"/>
          </a:xfrm>
        </p:spPr>
        <p:txBody>
          <a:bodyPr lIns="137154" tIns="137154" anchor="ctr" anchorCtr="0"/>
          <a:lstStyle>
            <a:lvl1pPr marL="574512" indent="-57133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6" indent="-34280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5" rtl="0" eaLnBrk="1" latinLnBrk="0" hangingPunct="1">
              <a:lnSpc>
                <a:spcPct val="90000"/>
              </a:lnSpc>
              <a:spcBef>
                <a:spcPts val="0"/>
              </a:spcBef>
              <a:spcAft>
                <a:spcPts val="900"/>
              </a:spcAft>
              <a:buSzPct val="80000"/>
            </a:pPr>
            <a:r>
              <a:rPr lang="en-US" smtClean="0"/>
              <a:t>Click to edit Master text styles</a:t>
            </a:r>
          </a:p>
          <a:p>
            <a:pPr marL="3175" lvl="1" indent="0" algn="l" defTabSz="9141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0" tIns="41140" rIns="82280" bIns="41140" numCol="1" anchor="t" anchorCtr="0" compatLnSpc="1">
            <a:prstTxWarp prst="textNoShape">
              <a:avLst/>
            </a:prstTxWarp>
          </a:bodyPr>
          <a:lstStyle/>
          <a:p>
            <a:pPr defTabSz="1218642"/>
            <a:endParaRPr lang="en-US" sz="1600" dirty="0">
              <a:solidFill>
                <a:srgbClr val="292929"/>
              </a:solidFill>
            </a:endParaRPr>
          </a:p>
        </p:txBody>
      </p:sp>
    </p:spTree>
    <p:extLst>
      <p:ext uri="{BB962C8B-B14F-4D97-AF65-F5344CB8AC3E}">
        <p14:creationId xmlns:p14="http://schemas.microsoft.com/office/powerpoint/2010/main" val="428817236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grpSp>
    </p:spTree>
    <p:extLst>
      <p:ext uri="{BB962C8B-B14F-4D97-AF65-F5344CB8AC3E}">
        <p14:creationId xmlns:p14="http://schemas.microsoft.com/office/powerpoint/2010/main" val="372964859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defTabSz="1218693"/>
            <a:endParaRPr lang="en-US" sz="2399" dirty="0">
              <a:solidFill>
                <a:srgbClr val="292929"/>
              </a:solidFill>
            </a:endParaRPr>
          </a:p>
        </p:txBody>
      </p:sp>
    </p:spTree>
    <p:extLst>
      <p:ext uri="{BB962C8B-B14F-4D97-AF65-F5344CB8AC3E}">
        <p14:creationId xmlns:p14="http://schemas.microsoft.com/office/powerpoint/2010/main" val="3595020444"/>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grpSp>
    </p:spTree>
    <p:extLst>
      <p:ext uri="{BB962C8B-B14F-4D97-AF65-F5344CB8AC3E}">
        <p14:creationId xmlns:p14="http://schemas.microsoft.com/office/powerpoint/2010/main" val="141769809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0" tIns="41140" rIns="82280" bIns="41140" numCol="1" anchor="t" anchorCtr="0" compatLnSpc="1">
            <a:prstTxWarp prst="textNoShape">
              <a:avLst/>
            </a:prstTxWarp>
          </a:bodyPr>
          <a:lstStyle/>
          <a:p>
            <a:pPr defTabSz="1218693"/>
            <a:endParaRPr lang="en-US" sz="1600" dirty="0">
              <a:solidFill>
                <a:srgbClr val="292929"/>
              </a:solidFill>
            </a:endParaRPr>
          </a:p>
        </p:txBody>
      </p:sp>
    </p:spTree>
    <p:extLst>
      <p:ext uri="{BB962C8B-B14F-4D97-AF65-F5344CB8AC3E}">
        <p14:creationId xmlns:p14="http://schemas.microsoft.com/office/powerpoint/2010/main" val="607391235"/>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grpSp>
    </p:spTree>
    <p:extLst>
      <p:ext uri="{BB962C8B-B14F-4D97-AF65-F5344CB8AC3E}">
        <p14:creationId xmlns:p14="http://schemas.microsoft.com/office/powerpoint/2010/main" val="181364658"/>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2711080695"/>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60"/>
          </a:xfrm>
          <a:prstGeom prst="rect">
            <a:avLst/>
          </a:prstGeom>
          <a:noFill/>
          <a:ln w="12700">
            <a:noFill/>
            <a:miter lim="800000"/>
            <a:headEnd type="none" w="sm" len="sm"/>
            <a:tailEnd type="none" w="sm" len="sm"/>
          </a:ln>
          <a:effectLst/>
        </p:spPr>
        <p:txBody>
          <a:bodyPr vert="horz" wrap="square" lIns="91398" tIns="45699" rIns="91398" bIns="45699" numCol="1" anchor="t" anchorCtr="0" compatLnSpc="1">
            <a:prstTxWarp prst="textNoShape">
              <a:avLst/>
            </a:prstTxWarp>
            <a:spAutoFit/>
          </a:bodyPr>
          <a:lstStyle/>
          <a:p>
            <a:pPr algn="ctr" defTabSz="913841"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1"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93016096"/>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8589465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163294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91" tIns="57143" rIns="114291" bIns="5714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2879003"/>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5" y="2669437"/>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2"/>
            <a:ext cx="7051386" cy="732551"/>
          </a:xfrm>
        </p:spPr>
        <p:txBody>
          <a:bodyPr>
            <a:normAutofit/>
          </a:bodyPr>
          <a:lstStyle>
            <a:lvl1pPr marL="0" indent="0" algn="l">
              <a:buNone/>
              <a:defRPr sz="2666" b="0" i="0">
                <a:solidFill>
                  <a:srgbClr val="FFFFFF"/>
                </a:solidFill>
                <a:latin typeface="Segoe"/>
                <a:cs typeface="Segoe"/>
              </a:defRPr>
            </a:lvl1pPr>
            <a:lvl2pPr marL="609346" indent="0" algn="ctr">
              <a:buNone/>
              <a:defRPr>
                <a:solidFill>
                  <a:schemeClr val="tx1">
                    <a:tint val="75000"/>
                  </a:schemeClr>
                </a:solidFill>
              </a:defRPr>
            </a:lvl2pPr>
            <a:lvl3pPr marL="1218693" indent="0" algn="ctr">
              <a:buNone/>
              <a:defRPr>
                <a:solidFill>
                  <a:schemeClr val="tx1">
                    <a:tint val="75000"/>
                  </a:schemeClr>
                </a:solidFill>
              </a:defRPr>
            </a:lvl3pPr>
            <a:lvl4pPr marL="1828039" indent="0" algn="ctr">
              <a:buNone/>
              <a:defRPr>
                <a:solidFill>
                  <a:schemeClr val="tx1">
                    <a:tint val="75000"/>
                  </a:schemeClr>
                </a:solidFill>
              </a:defRPr>
            </a:lvl4pPr>
            <a:lvl5pPr marL="2437385" indent="0" algn="ctr">
              <a:buNone/>
              <a:defRPr>
                <a:solidFill>
                  <a:schemeClr val="tx1">
                    <a:tint val="75000"/>
                  </a:schemeClr>
                </a:solidFill>
              </a:defRPr>
            </a:lvl5pPr>
            <a:lvl6pPr marL="3046729" indent="0" algn="ctr">
              <a:buNone/>
              <a:defRPr>
                <a:solidFill>
                  <a:schemeClr val="tx1">
                    <a:tint val="75000"/>
                  </a:schemeClr>
                </a:solidFill>
              </a:defRPr>
            </a:lvl6pPr>
            <a:lvl7pPr marL="3656078" indent="0" algn="ctr">
              <a:buNone/>
              <a:defRPr>
                <a:solidFill>
                  <a:schemeClr val="tx1">
                    <a:tint val="75000"/>
                  </a:schemeClr>
                </a:solidFill>
              </a:defRPr>
            </a:lvl7pPr>
            <a:lvl8pPr marL="4265421" indent="0" algn="ctr">
              <a:buNone/>
              <a:defRPr>
                <a:solidFill>
                  <a:schemeClr val="tx1">
                    <a:tint val="75000"/>
                  </a:schemeClr>
                </a:solidFill>
              </a:defRPr>
            </a:lvl8pPr>
            <a:lvl9pPr marL="4874768"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z="2399" smtClean="0"/>
              <a:pPr defTabSz="1218693"/>
              <a:t>‹#›</a:t>
            </a:fld>
            <a:endParaRPr lang="en-US" sz="2399" dirty="0"/>
          </a:p>
        </p:txBody>
      </p:sp>
    </p:spTree>
    <p:extLst>
      <p:ext uri="{BB962C8B-B14F-4D97-AF65-F5344CB8AC3E}">
        <p14:creationId xmlns:p14="http://schemas.microsoft.com/office/powerpoint/2010/main" val="1756626632"/>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9"/>
            <a:ext cx="10969943" cy="2000548"/>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B6F15528-21DE-4FAA-801E-634DDDAF4B2B}" type="slidenum">
              <a:rPr lang="en-US" sz="2399" smtClean="0">
                <a:solidFill>
                  <a:srgbClr val="292929">
                    <a:lumMod val="95000"/>
                    <a:lumOff val="5000"/>
                  </a:srgbClr>
                </a:solidFill>
              </a:rPr>
              <a:pPr defTabSz="1218693"/>
              <a:t>‹#›</a:t>
            </a:fld>
            <a:endParaRPr lang="en-US" sz="2399" dirty="0">
              <a:solidFill>
                <a:srgbClr val="292929">
                  <a:lumMod val="95000"/>
                  <a:lumOff val="5000"/>
                </a:srgbClr>
              </a:solidFill>
            </a:endParaRPr>
          </a:p>
        </p:txBody>
      </p:sp>
    </p:spTree>
    <p:extLst>
      <p:ext uri="{BB962C8B-B14F-4D97-AF65-F5344CB8AC3E}">
        <p14:creationId xmlns:p14="http://schemas.microsoft.com/office/powerpoint/2010/main" val="81831790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9"/>
            <a:ext cx="5277761" cy="2836161"/>
          </a:xfrm>
        </p:spPr>
        <p:txBody>
          <a:bodyPr/>
          <a:lstStyle>
            <a:lvl1pPr marL="453095" indent="-453095">
              <a:lnSpc>
                <a:spcPct val="90000"/>
              </a:lnSpc>
              <a:defRPr sz="3732">
                <a:solidFill>
                  <a:schemeClr val="tx1">
                    <a:lumMod val="65000"/>
                    <a:lumOff val="35000"/>
                  </a:schemeClr>
                </a:solidFill>
              </a:defRPr>
            </a:lvl1pPr>
            <a:lvl2pPr marL="897373" indent="-433701">
              <a:lnSpc>
                <a:spcPct val="90000"/>
              </a:lnSpc>
              <a:defRPr sz="3199">
                <a:solidFill>
                  <a:schemeClr val="tx1">
                    <a:lumMod val="65000"/>
                    <a:lumOff val="35000"/>
                  </a:schemeClr>
                </a:solidFill>
              </a:defRPr>
            </a:lvl2pPr>
            <a:lvl3pPr marL="1271129" indent="-384336">
              <a:lnSpc>
                <a:spcPct val="90000"/>
              </a:lnSpc>
              <a:defRPr sz="2666">
                <a:solidFill>
                  <a:schemeClr val="tx1">
                    <a:lumMod val="65000"/>
                    <a:lumOff val="35000"/>
                  </a:schemeClr>
                </a:solidFill>
              </a:defRPr>
            </a:lvl3pPr>
            <a:lvl4pPr marL="1636075" indent="-364942">
              <a:lnSpc>
                <a:spcPct val="90000"/>
              </a:lnSpc>
              <a:defRPr sz="2399">
                <a:solidFill>
                  <a:schemeClr val="tx1">
                    <a:lumMod val="65000"/>
                    <a:lumOff val="35000"/>
                  </a:schemeClr>
                </a:solidFill>
              </a:defRPr>
            </a:lvl4pPr>
            <a:lvl5pPr marL="2020411" indent="-373756">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6" y="1487429"/>
            <a:ext cx="5281825" cy="2836161"/>
          </a:xfrm>
        </p:spPr>
        <p:txBody>
          <a:bodyPr/>
          <a:lstStyle>
            <a:lvl1pPr marL="463669" indent="-463669">
              <a:lnSpc>
                <a:spcPct val="90000"/>
              </a:lnSpc>
              <a:defRPr sz="3732">
                <a:solidFill>
                  <a:schemeClr val="tx1">
                    <a:lumMod val="65000"/>
                    <a:lumOff val="35000"/>
                  </a:schemeClr>
                </a:solidFill>
              </a:defRPr>
            </a:lvl1pPr>
            <a:lvl2pPr marL="897373" indent="-453095">
              <a:lnSpc>
                <a:spcPct val="90000"/>
              </a:lnSpc>
              <a:defRPr sz="3199">
                <a:solidFill>
                  <a:schemeClr val="tx1">
                    <a:lumMod val="65000"/>
                    <a:lumOff val="35000"/>
                  </a:schemeClr>
                </a:solidFill>
              </a:defRPr>
            </a:lvl2pPr>
            <a:lvl3pPr marL="1281709" indent="-403732">
              <a:lnSpc>
                <a:spcPct val="90000"/>
              </a:lnSpc>
              <a:defRPr sz="2666">
                <a:solidFill>
                  <a:schemeClr val="tx1">
                    <a:lumMod val="65000"/>
                    <a:lumOff val="35000"/>
                  </a:schemeClr>
                </a:solidFill>
              </a:defRPr>
            </a:lvl3pPr>
            <a:lvl4pPr marL="1636075" indent="-354366">
              <a:lnSpc>
                <a:spcPct val="90000"/>
              </a:lnSpc>
              <a:defRPr sz="2399">
                <a:solidFill>
                  <a:schemeClr val="tx1">
                    <a:lumMod val="65000"/>
                    <a:lumOff val="35000"/>
                  </a:schemeClr>
                </a:solidFill>
              </a:defRPr>
            </a:lvl4pPr>
            <a:lvl5pPr marL="2020411" indent="-364942">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1C24C1D7-E85D-3D41-874A-BD44A6CAB932}" type="slidenum">
              <a:rPr lang="en-US" sz="2399" smtClean="0">
                <a:solidFill>
                  <a:srgbClr val="292929">
                    <a:lumMod val="95000"/>
                    <a:lumOff val="5000"/>
                  </a:srgbClr>
                </a:solidFill>
              </a:rPr>
              <a:pPr defTabSz="1218693"/>
              <a:t>‹#›</a:t>
            </a:fld>
            <a:endParaRPr lang="en-US" sz="2399" dirty="0">
              <a:solidFill>
                <a:srgbClr val="292929">
                  <a:lumMod val="95000"/>
                  <a:lumOff val="5000"/>
                </a:srgbClr>
              </a:solidFill>
            </a:endParaRPr>
          </a:p>
        </p:txBody>
      </p:sp>
      <p:pic>
        <p:nvPicPr>
          <p:cNvPr id="19" name="Picture 18"/>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16779" y="6073870"/>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email">
            <a:clrChange>
              <a:clrFrom>
                <a:srgbClr val="5EAFD7"/>
              </a:clrFrom>
              <a:clrTo>
                <a:srgbClr val="5EAFD7">
                  <a:alpha val="0"/>
                </a:srgbClr>
              </a:clrTo>
            </a:clrChange>
            <a:biLevel thresh="25000"/>
            <a:extLst>
              <a:ext uri="{28A0092B-C50C-407E-A947-70E740481C1C}">
                <a14:useLocalDpi xmlns:a14="http://schemas.microsoft.com/office/drawing/2010/main"/>
              </a:ext>
            </a:extLst>
          </a:blip>
          <a:srcRect/>
          <a:stretch/>
        </p:blipFill>
        <p:spPr>
          <a:xfrm>
            <a:off x="695970"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182540" y="6233175"/>
            <a:ext cx="1847701" cy="495300"/>
          </a:xfrm>
          <a:prstGeom prst="rect">
            <a:avLst/>
          </a:prstGeom>
        </p:spPr>
      </p:pic>
    </p:spTree>
    <p:extLst>
      <p:ext uri="{BB962C8B-B14F-4D97-AF65-F5344CB8AC3E}">
        <p14:creationId xmlns:p14="http://schemas.microsoft.com/office/powerpoint/2010/main" val="1675507047"/>
      </p:ext>
    </p:extLst>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z="2399" smtClean="0"/>
              <a:pPr defTabSz="1218693"/>
              <a:t>‹#›</a:t>
            </a:fld>
            <a:endParaRPr lang="en-US" sz="2399" dirty="0"/>
          </a:p>
        </p:txBody>
      </p:sp>
    </p:spTree>
    <p:extLst>
      <p:ext uri="{BB962C8B-B14F-4D97-AF65-F5344CB8AC3E}">
        <p14:creationId xmlns:p14="http://schemas.microsoft.com/office/powerpoint/2010/main" val="1919665115"/>
      </p:ext>
    </p:extLst>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890465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022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536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625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62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969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380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52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924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633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268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91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181" rtl="0" eaLnBrk="1" latinLnBrk="0" hangingPunct="1">
              <a:lnSpc>
                <a:spcPct val="90000"/>
              </a:lnSpc>
              <a:spcBef>
                <a:spcPct val="0"/>
              </a:spcBef>
              <a:buNone/>
              <a:defRPr lang="en-US" sz="5999"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866"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597971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4001"/>
            <a:ext cx="6858000" cy="1846146"/>
          </a:xfrm>
        </p:spPr>
        <p:txBody>
          <a:bodyPr anchor="b" anchorCtr="0"/>
          <a:lstStyle>
            <a:lvl1pPr>
              <a:defRPr kumimoji="0" lang="en-US" sz="6665"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81"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60032731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4"/>
            <a:ext cx="10237787" cy="461665"/>
          </a:xfrm>
        </p:spPr>
        <p:txBody>
          <a:bodyPr>
            <a:noAutofit/>
          </a:bodyPr>
          <a:lstStyle>
            <a:lvl1pPr marL="0" indent="0" algn="l">
              <a:lnSpc>
                <a:spcPct val="90000"/>
              </a:lnSpc>
              <a:spcBef>
                <a:spcPts val="0"/>
              </a:spcBef>
              <a:buNone/>
              <a:defRPr lang="en-US" sz="3599" kern="1200" spc="-71" baseline="0" dirty="0">
                <a:solidFill>
                  <a:schemeClr val="tx1">
                    <a:alpha val="99000"/>
                  </a:schemeClr>
                </a:solidFill>
                <a:latin typeface="+mj-lt"/>
                <a:ea typeface="+mn-ea"/>
                <a:cs typeface="+mn-cs"/>
              </a:defRPr>
            </a:lvl1pPr>
            <a:lvl2pPr marL="457091" indent="0" algn="ctr">
              <a:buNone/>
              <a:defRPr>
                <a:solidFill>
                  <a:schemeClr val="tx1">
                    <a:tint val="75000"/>
                  </a:schemeClr>
                </a:solidFill>
              </a:defRPr>
            </a:lvl2pPr>
            <a:lvl3pPr marL="914181"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0" indent="0" algn="ctr">
              <a:buNone/>
              <a:defRPr>
                <a:solidFill>
                  <a:schemeClr val="tx1">
                    <a:tint val="75000"/>
                  </a:schemeClr>
                </a:solidFill>
              </a:defRPr>
            </a:lvl6pPr>
            <a:lvl7pPr marL="2742541"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pPr marL="0" marR="0" lvl="0" indent="0" algn="l" defTabSz="91418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65"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864564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60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grpSp>
      <p:sp>
        <p:nvSpPr>
          <p:cNvPr id="3" name="Subtitle 2"/>
          <p:cNvSpPr>
            <a:spLocks noGrp="1"/>
          </p:cNvSpPr>
          <p:nvPr>
            <p:ph type="subTitle" idx="1" hasCustomPrompt="1"/>
          </p:nvPr>
        </p:nvSpPr>
        <p:spPr>
          <a:xfrm>
            <a:off x="3474720" y="3443918"/>
            <a:ext cx="6949440" cy="1195462"/>
          </a:xfrm>
        </p:spPr>
        <p:txBody>
          <a:bodyPr vert="horz" wrap="square" lIns="137166" tIns="137166" rIns="0" bIns="0" rtlCol="0" anchor="ctr" anchorCtr="0">
            <a:spAutoFit/>
          </a:bodyPr>
          <a:lstStyle>
            <a:lvl1pPr marL="574560" indent="-571385">
              <a:buNone/>
              <a:defRPr lang="en-US" sz="4399" spc="-100" dirty="0" smtClean="0">
                <a:solidFill>
                  <a:schemeClr val="tx1">
                    <a:alpha val="99000"/>
                  </a:schemeClr>
                </a:solidFill>
                <a:latin typeface="Segoe UI Light" pitchFamily="34" charset="0"/>
              </a:defRPr>
            </a:lvl1pPr>
            <a:lvl2pPr marL="346005" indent="-342832">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65"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46967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07423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8380384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301057"/>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2" indent="-292042">
              <a:spcBef>
                <a:spcPts val="1200"/>
              </a:spcBef>
              <a:buClr>
                <a:schemeClr val="tx1"/>
              </a:buClr>
              <a:buFont typeface="Wingdings" pitchFamily="2" charset="2"/>
              <a:buChar char=""/>
              <a:defRPr/>
            </a:lvl1pPr>
            <a:lvl2pPr marL="520596" indent="-228555">
              <a:defRPr sz="2000"/>
            </a:lvl2pPr>
            <a:lvl3pPr marL="685665" indent="-165068">
              <a:tabLst/>
              <a:defRPr sz="2000"/>
            </a:lvl3pPr>
            <a:lvl4pPr marL="863427" indent="-177765">
              <a:defRPr/>
            </a:lvl4pPr>
            <a:lvl5pPr marL="1028495"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156"/>
          </a:xfrm>
        </p:spPr>
        <p:txBody>
          <a:bodyPr>
            <a:spAutoFit/>
          </a:bodyPr>
          <a:lstStyle>
            <a:lvl1pPr marL="339658" indent="-339658">
              <a:spcBef>
                <a:spcPts val="1200"/>
              </a:spcBef>
              <a:buFont typeface="Wingdings" pitchFamily="2" charset="2"/>
              <a:buChar char=""/>
              <a:defRPr lang="en-US" sz="3599" kern="1200" spc="-71" baseline="0" dirty="0" smtClean="0">
                <a:solidFill>
                  <a:schemeClr val="tx1">
                    <a:alpha val="99000"/>
                  </a:schemeClr>
                </a:solidFill>
                <a:latin typeface="+mj-lt"/>
                <a:ea typeface="+mn-ea"/>
                <a:cs typeface="+mn-cs"/>
              </a:defRPr>
            </a:lvl1pPr>
            <a:lvl2pPr marL="634873" indent="-342832">
              <a:defRPr lang="en-US" sz="2000" kern="1200" spc="0" baseline="0" dirty="0" smtClean="0">
                <a:solidFill>
                  <a:schemeClr val="tx1">
                    <a:alpha val="99000"/>
                  </a:schemeClr>
                </a:solidFill>
                <a:latin typeface="+mn-lt"/>
                <a:ea typeface="+mn-ea"/>
                <a:cs typeface="+mn-cs"/>
              </a:defRPr>
            </a:lvl2pPr>
            <a:lvl3pPr marL="863427" indent="-342832">
              <a:defRPr lang="en-US" sz="2000" kern="1200" spc="0" baseline="0" dirty="0" smtClean="0">
                <a:solidFill>
                  <a:schemeClr val="tx1">
                    <a:alpha val="99000"/>
                  </a:schemeClr>
                </a:solidFill>
                <a:latin typeface="+mn-lt"/>
                <a:ea typeface="+mn-ea"/>
                <a:cs typeface="+mn-cs"/>
              </a:defRPr>
            </a:lvl3pPr>
            <a:lvl4pPr marL="1028495" indent="-342832">
              <a:defRPr lang="en-US" sz="2000" kern="1200" spc="0" baseline="0" dirty="0" smtClean="0">
                <a:solidFill>
                  <a:schemeClr val="tx1">
                    <a:alpha val="99000"/>
                  </a:schemeClr>
                </a:solidFill>
                <a:latin typeface="+mn-lt"/>
                <a:ea typeface="+mn-ea"/>
                <a:cs typeface="+mn-cs"/>
              </a:defRPr>
            </a:lvl4pPr>
            <a:lvl5pPr marL="1206260" indent="-342832">
              <a:defRPr lang="en-US" sz="2000" kern="1200" spc="0" baseline="0" dirty="0">
                <a:solidFill>
                  <a:schemeClr val="tx1">
                    <a:alpha val="99000"/>
                  </a:schemeClr>
                </a:solidFill>
                <a:latin typeface="+mn-lt"/>
                <a:ea typeface="+mn-ea"/>
                <a:cs typeface="+mn-cs"/>
              </a:defRPr>
            </a:lvl5pPr>
          </a:lstStyle>
          <a:p>
            <a:pPr marL="292042" marR="0" lvl="0"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2" marR="0" lvl="1"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2" marR="0" lvl="2"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2" marR="0" lvl="3"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2" marR="0" lvl="4"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540604498"/>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3"/>
            <a:ext cx="5486400" cy="2000548"/>
          </a:xfrm>
        </p:spPr>
        <p:txBody>
          <a:bodyPr/>
          <a:lstStyle>
            <a:lvl1pPr marL="341244" indent="-341244">
              <a:lnSpc>
                <a:spcPct val="90000"/>
              </a:lnSpc>
              <a:buSzPct val="80000"/>
              <a:buFont typeface="Arial" pitchFamily="34" charset="0"/>
              <a:buChar char="•"/>
              <a:defRPr sz="3199"/>
            </a:lvl1pPr>
            <a:lvl2pPr marL="626937" indent="-285693">
              <a:lnSpc>
                <a:spcPct val="90000"/>
              </a:lnSpc>
              <a:buSzPct val="80000"/>
              <a:buFont typeface="Arial" pitchFamily="34" charset="0"/>
              <a:buChar char="•"/>
              <a:defRPr sz="2799"/>
            </a:lvl2pPr>
            <a:lvl3pPr marL="914217" indent="-287280">
              <a:lnSpc>
                <a:spcPct val="90000"/>
              </a:lnSpc>
              <a:buSzPct val="80000"/>
              <a:buFont typeface="Arial" pitchFamily="34" charset="0"/>
              <a:buChar char="•"/>
              <a:defRPr sz="2399"/>
            </a:lvl3pPr>
            <a:lvl4pPr marL="1712572" indent="-225380">
              <a:lnSpc>
                <a:spcPct val="90000"/>
              </a:lnSpc>
              <a:buSzPct val="80000"/>
              <a:buFont typeface="Arial" pitchFamily="34" charset="0"/>
              <a:buChar char="•"/>
              <a:defRPr sz="2000"/>
            </a:lvl4pPr>
            <a:lvl5pPr marL="1944298" indent="-23172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2000163"/>
          </a:xfrm>
        </p:spPr>
        <p:txBody>
          <a:bodyPr/>
          <a:lstStyle>
            <a:lvl1pPr marL="457107" indent="-457107">
              <a:lnSpc>
                <a:spcPct val="90000"/>
              </a:lnSpc>
              <a:buSzPct val="80000"/>
              <a:buFont typeface="Arial" pitchFamily="34" charset="0"/>
              <a:buChar char="•"/>
              <a:defRPr lang="en-US" sz="3199" kern="1200" spc="-71" baseline="0" dirty="0" smtClean="0">
                <a:solidFill>
                  <a:schemeClr val="tx1">
                    <a:alpha val="99000"/>
                  </a:schemeClr>
                </a:solidFill>
                <a:latin typeface="+mj-lt"/>
                <a:ea typeface="+mn-ea"/>
                <a:cs typeface="+mn-cs"/>
              </a:defRPr>
            </a:lvl1pPr>
            <a:lvl2pPr marL="798354" indent="-457107">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768" indent="-342832">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30022" indent="-342832">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02" indent="-342832">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66"/>
            </a:lvl6pPr>
            <a:lvl7pPr>
              <a:defRPr sz="1866"/>
            </a:lvl7pPr>
            <a:lvl8pPr>
              <a:defRPr sz="1866"/>
            </a:lvl8pPr>
            <a:lvl9pPr>
              <a:defRPr sz="1866"/>
            </a:lvl9pPr>
          </a:lstStyle>
          <a:p>
            <a:pPr marL="341244" marR="0" lvl="0"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44" marR="0" lvl="1"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44" marR="0" lvl="2"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44" marR="0" lvl="3"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44" marR="0" lvl="4"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360643088"/>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45" indent="-403145">
              <a:buSzPct val="80000"/>
              <a:buFont typeface="Arial" pitchFamily="34" charset="0"/>
              <a:buChar char="•"/>
              <a:defRPr sz="2799"/>
            </a:lvl1pPr>
            <a:lvl2pPr marL="744389" indent="-322198">
              <a:buSzPct val="80000"/>
              <a:buFont typeface="Arial" pitchFamily="34" charset="0"/>
              <a:buChar char="•"/>
              <a:defRPr sz="2799"/>
            </a:lvl2pPr>
            <a:lvl3pPr marL="1026907" indent="-282519" defTabSz="1030082">
              <a:buSzPct val="80000"/>
              <a:buFont typeface="Arial" pitchFamily="34" charset="0"/>
              <a:buChar char="•"/>
              <a:defRPr sz="2399"/>
            </a:lvl3pPr>
            <a:lvl4pPr marL="1317363" indent="-287280">
              <a:buSzPct val="80000"/>
              <a:buFont typeface="Arial" pitchFamily="34" charset="0"/>
              <a:buChar char="•"/>
              <a:defRPr sz="2000"/>
            </a:lvl4pPr>
            <a:lvl5pPr marL="1541155" indent="-22379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62" indent="-29626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07" indent="-45710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22" indent="-342832">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913" indent="-34283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20" indent="-34283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13" indent="-342832">
              <a:defRPr sz="1600"/>
            </a:lvl6pPr>
            <a:lvl7pPr marL="1603055" indent="-285693">
              <a:defRPr sz="1600"/>
            </a:lvl7pPr>
            <a:lvl8pPr>
              <a:defRPr sz="1600"/>
            </a:lvl8pPr>
            <a:lvl9pPr>
              <a:defRPr sz="1600"/>
            </a:lvl9pPr>
          </a:lstStyle>
          <a:p>
            <a:pPr marL="403145" lvl="0" indent="-403145" algn="l" defTabSz="914181" rtl="0" eaLnBrk="1" latinLnBrk="0" hangingPunct="1">
              <a:lnSpc>
                <a:spcPct val="90000"/>
              </a:lnSpc>
              <a:spcBef>
                <a:spcPct val="20000"/>
              </a:spcBef>
              <a:buSzPct val="80000"/>
            </a:pPr>
            <a:r>
              <a:rPr lang="en-US" smtClean="0"/>
              <a:t>Click to edit Master text styles</a:t>
            </a:r>
          </a:p>
          <a:p>
            <a:pPr marL="403145" lvl="1" indent="-403145" algn="l" defTabSz="914181" rtl="0" eaLnBrk="1" latinLnBrk="0" hangingPunct="1">
              <a:lnSpc>
                <a:spcPct val="90000"/>
              </a:lnSpc>
              <a:spcBef>
                <a:spcPct val="20000"/>
              </a:spcBef>
              <a:buSzPct val="80000"/>
            </a:pPr>
            <a:r>
              <a:rPr lang="en-US" smtClean="0"/>
              <a:t>Second level</a:t>
            </a:r>
          </a:p>
          <a:p>
            <a:pPr marL="403145" lvl="2" indent="-403145" algn="l" defTabSz="914181" rtl="0" eaLnBrk="1" latinLnBrk="0" hangingPunct="1">
              <a:lnSpc>
                <a:spcPct val="90000"/>
              </a:lnSpc>
              <a:spcBef>
                <a:spcPct val="20000"/>
              </a:spcBef>
              <a:buSzPct val="80000"/>
            </a:pPr>
            <a:r>
              <a:rPr lang="en-US" smtClean="0"/>
              <a:t>Third level</a:t>
            </a:r>
          </a:p>
          <a:p>
            <a:pPr marL="403145" lvl="3" indent="-403145" algn="l" defTabSz="914181" rtl="0" eaLnBrk="1" latinLnBrk="0" hangingPunct="1">
              <a:lnSpc>
                <a:spcPct val="90000"/>
              </a:lnSpc>
              <a:spcBef>
                <a:spcPct val="20000"/>
              </a:spcBef>
              <a:buSzPct val="80000"/>
            </a:pPr>
            <a:r>
              <a:rPr lang="en-US" smtClean="0"/>
              <a:t>Fourth level</a:t>
            </a:r>
          </a:p>
          <a:p>
            <a:pPr marL="403145" lvl="4" indent="-403145" algn="l" defTabSz="914181"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977129250"/>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2000"/>
            </a:lvl2pPr>
            <a:lvl3pPr marL="233316" indent="0">
              <a:buNone/>
              <a:defRPr sz="2000"/>
            </a:lvl3pPr>
            <a:lvl4pPr marL="457107" indent="0">
              <a:buNone/>
              <a:defRPr sz="2000"/>
            </a:lvl4pPr>
            <a:lvl5pPr marL="693599"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2">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52425988"/>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2000">
                <a:solidFill>
                  <a:schemeClr val="tx1">
                    <a:alpha val="99000"/>
                  </a:schemeClr>
                </a:solidFill>
              </a:defRPr>
            </a:lvl2pPr>
            <a:lvl3pPr marL="233316" indent="0">
              <a:buNone/>
              <a:defRPr sz="2000">
                <a:solidFill>
                  <a:schemeClr val="tx1">
                    <a:alpha val="99000"/>
                  </a:schemeClr>
                </a:solidFill>
              </a:defRPr>
            </a:lvl3pPr>
            <a:lvl4pPr marL="457107" indent="0">
              <a:buNone/>
              <a:defRPr sz="2000">
                <a:solidFill>
                  <a:schemeClr val="tx1">
                    <a:alpha val="99000"/>
                  </a:schemeClr>
                </a:solidFill>
              </a:defRPr>
            </a:lvl4pPr>
            <a:lvl5pPr marL="693599"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1">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4905943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65869992"/>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650235"/>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17"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58"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3"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54"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8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2140291"/>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72004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32" indent="-3428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4"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17"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70"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25"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5990248"/>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206051235"/>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817720339"/>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429703045"/>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1888752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92411820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077076206"/>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77" y="6372548"/>
            <a:ext cx="1681921" cy="195501"/>
          </a:xfrm>
          <a:prstGeom prst="rect">
            <a:avLst/>
          </a:prstGeom>
        </p:spPr>
      </p:pic>
      <p:sp>
        <p:nvSpPr>
          <p:cNvPr id="4" name="TextBox 3"/>
          <p:cNvSpPr txBox="1"/>
          <p:nvPr userDrawn="1"/>
        </p:nvSpPr>
        <p:spPr>
          <a:xfrm>
            <a:off x="3415290" y="6344908"/>
            <a:ext cx="4096506" cy="258404"/>
          </a:xfrm>
          <a:prstGeom prst="rect">
            <a:avLst/>
          </a:prstGeom>
          <a:noFill/>
        </p:spPr>
        <p:txBody>
          <a:bodyPr wrap="none" lIns="0" tIns="0" rIns="0" bIns="0" rtlCol="0">
            <a:spAutoFit/>
          </a:bodyPr>
          <a:lstStyle/>
          <a:p>
            <a:pPr defTabSz="1218591">
              <a:lnSpc>
                <a:spcPct val="90000"/>
              </a:lnSpc>
              <a:spcBef>
                <a:spcPct val="20000"/>
              </a:spcBef>
              <a:buSzPct val="80000"/>
            </a:pPr>
            <a:r>
              <a:rPr lang="en-US" sz="1866" dirty="0" smtClean="0">
                <a:solidFill>
                  <a:srgbClr val="DDDDDD">
                    <a:lumMod val="75000"/>
                  </a:srgbClr>
                </a:solidFill>
              </a:rPr>
              <a:t>Microsoft Confidential – NDA Required</a:t>
            </a:r>
            <a:endParaRPr lang="en-US" sz="1866" dirty="0">
              <a:solidFill>
                <a:srgbClr val="DDDDDD">
                  <a:lumMod val="75000"/>
                </a:srgbClr>
              </a:solidFill>
            </a:endParaRPr>
          </a:p>
        </p:txBody>
      </p:sp>
    </p:spTree>
    <p:extLst>
      <p:ext uri="{BB962C8B-B14F-4D97-AF65-F5344CB8AC3E}">
        <p14:creationId xmlns:p14="http://schemas.microsoft.com/office/powerpoint/2010/main" val="2511193306"/>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47" indent="-342776">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smtClean="0"/>
              <a:t>Click to edit Master text styles</a:t>
            </a:r>
          </a:p>
          <a:p>
            <a:pPr marL="3175" lvl="1" indent="0" algn="l" defTabSz="9140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3586782294"/>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grpSp>
    </p:spTree>
    <p:extLst>
      <p:ext uri="{BB962C8B-B14F-4D97-AF65-F5344CB8AC3E}">
        <p14:creationId xmlns:p14="http://schemas.microsoft.com/office/powerpoint/2010/main" val="3896653806"/>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pPr defTabSz="1218591"/>
            <a:endParaRPr lang="en-US" sz="2399" dirty="0">
              <a:solidFill>
                <a:srgbClr val="292929"/>
              </a:solidFill>
            </a:endParaRPr>
          </a:p>
        </p:txBody>
      </p:sp>
    </p:spTree>
    <p:extLst>
      <p:ext uri="{BB962C8B-B14F-4D97-AF65-F5344CB8AC3E}">
        <p14:creationId xmlns:p14="http://schemas.microsoft.com/office/powerpoint/2010/main" val="48902851"/>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grpSp>
    </p:spTree>
    <p:extLst>
      <p:ext uri="{BB962C8B-B14F-4D97-AF65-F5344CB8AC3E}">
        <p14:creationId xmlns:p14="http://schemas.microsoft.com/office/powerpoint/2010/main" val="17685531"/>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1218591"/>
            <a:endParaRPr lang="en-US" sz="1600" dirty="0">
              <a:solidFill>
                <a:srgbClr val="292929"/>
              </a:solidFill>
            </a:endParaRPr>
          </a:p>
        </p:txBody>
      </p:sp>
    </p:spTree>
    <p:extLst>
      <p:ext uri="{BB962C8B-B14F-4D97-AF65-F5344CB8AC3E}">
        <p14:creationId xmlns:p14="http://schemas.microsoft.com/office/powerpoint/2010/main" val="945997832"/>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grpSp>
    </p:spTree>
    <p:extLst>
      <p:ext uri="{BB962C8B-B14F-4D97-AF65-F5344CB8AC3E}">
        <p14:creationId xmlns:p14="http://schemas.microsoft.com/office/powerpoint/2010/main" val="2915984613"/>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3409556043"/>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0640346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902023702"/>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7854439"/>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73820476"/>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666" b="0" i="0">
                <a:solidFill>
                  <a:srgbClr val="FFFFFF"/>
                </a:solidFill>
                <a:latin typeface="Segoe"/>
                <a:cs typeface="Segoe"/>
              </a:defRPr>
            </a:lvl1pPr>
            <a:lvl2pPr marL="609296" indent="0" algn="ctr">
              <a:buNone/>
              <a:defRPr>
                <a:solidFill>
                  <a:schemeClr val="tx1">
                    <a:tint val="75000"/>
                  </a:schemeClr>
                </a:solidFill>
              </a:defRPr>
            </a:lvl2pPr>
            <a:lvl3pPr marL="1218591" indent="0" algn="ctr">
              <a:buNone/>
              <a:defRPr>
                <a:solidFill>
                  <a:schemeClr val="tx1">
                    <a:tint val="75000"/>
                  </a:schemeClr>
                </a:solidFill>
              </a:defRPr>
            </a:lvl3pPr>
            <a:lvl4pPr marL="1827887" indent="0" algn="ctr">
              <a:buNone/>
              <a:defRPr>
                <a:solidFill>
                  <a:schemeClr val="tx1">
                    <a:tint val="75000"/>
                  </a:schemeClr>
                </a:solidFill>
              </a:defRPr>
            </a:lvl4pPr>
            <a:lvl5pPr marL="2437183" indent="0" algn="ctr">
              <a:buNone/>
              <a:defRPr>
                <a:solidFill>
                  <a:schemeClr val="tx1">
                    <a:tint val="75000"/>
                  </a:schemeClr>
                </a:solidFill>
              </a:defRPr>
            </a:lvl5pPr>
            <a:lvl6pPr marL="3046473" indent="0" algn="ctr">
              <a:buNone/>
              <a:defRPr>
                <a:solidFill>
                  <a:schemeClr val="tx1">
                    <a:tint val="75000"/>
                  </a:schemeClr>
                </a:solidFill>
              </a:defRPr>
            </a:lvl6pPr>
            <a:lvl7pPr marL="3655774" indent="0" algn="ctr">
              <a:buNone/>
              <a:defRPr>
                <a:solidFill>
                  <a:schemeClr val="tx1">
                    <a:tint val="75000"/>
                  </a:schemeClr>
                </a:solidFill>
              </a:defRPr>
            </a:lvl7pPr>
            <a:lvl8pPr marL="4265065" indent="0" algn="ctr">
              <a:buNone/>
              <a:defRPr>
                <a:solidFill>
                  <a:schemeClr val="tx1">
                    <a:tint val="75000"/>
                  </a:schemeClr>
                </a:solidFill>
              </a:defRPr>
            </a:lvl8pPr>
            <a:lvl9pPr marL="487436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pPr defTabSz="1218591"/>
            <a:fld id="{B6F15528-21DE-4FAA-801E-634DDDAF4B2B}" type="slidenum">
              <a:rPr lang="en-US" sz="2399" smtClean="0"/>
              <a:pPr defTabSz="1218591"/>
              <a:t>‹#›</a:t>
            </a:fld>
            <a:endParaRPr lang="en-US" sz="2399" dirty="0"/>
          </a:p>
        </p:txBody>
      </p:sp>
    </p:spTree>
    <p:extLst>
      <p:ext uri="{BB962C8B-B14F-4D97-AF65-F5344CB8AC3E}">
        <p14:creationId xmlns:p14="http://schemas.microsoft.com/office/powerpoint/2010/main" val="3953629477"/>
      </p:ext>
    </p:extLst>
  </p:cSld>
  <p:clrMapOvr>
    <a:masterClrMapping/>
  </p:clrMapOvr>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57" indent="-453057">
              <a:lnSpc>
                <a:spcPct val="90000"/>
              </a:lnSpc>
              <a:defRPr sz="3732">
                <a:solidFill>
                  <a:schemeClr val="tx1">
                    <a:lumMod val="65000"/>
                    <a:lumOff val="35000"/>
                  </a:schemeClr>
                </a:solidFill>
              </a:defRPr>
            </a:lvl1pPr>
            <a:lvl2pPr marL="897298" indent="-433665">
              <a:lnSpc>
                <a:spcPct val="90000"/>
              </a:lnSpc>
              <a:defRPr sz="3199">
                <a:solidFill>
                  <a:schemeClr val="tx1">
                    <a:lumMod val="65000"/>
                    <a:lumOff val="35000"/>
                  </a:schemeClr>
                </a:solidFill>
              </a:defRPr>
            </a:lvl2pPr>
            <a:lvl3pPr marL="1271022" indent="-384304">
              <a:lnSpc>
                <a:spcPct val="90000"/>
              </a:lnSpc>
              <a:defRPr sz="2666">
                <a:solidFill>
                  <a:schemeClr val="tx1">
                    <a:lumMod val="65000"/>
                    <a:lumOff val="35000"/>
                  </a:schemeClr>
                </a:solidFill>
              </a:defRPr>
            </a:lvl3pPr>
            <a:lvl4pPr marL="1635939" indent="-364910">
              <a:lnSpc>
                <a:spcPct val="90000"/>
              </a:lnSpc>
              <a:defRPr sz="2399">
                <a:solidFill>
                  <a:schemeClr val="tx1">
                    <a:lumMod val="65000"/>
                    <a:lumOff val="35000"/>
                  </a:schemeClr>
                </a:solidFill>
              </a:defRPr>
            </a:lvl4pPr>
            <a:lvl5pPr marL="2020243" indent="-373724">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29" indent="-463629">
              <a:lnSpc>
                <a:spcPct val="90000"/>
              </a:lnSpc>
              <a:defRPr sz="3732">
                <a:solidFill>
                  <a:schemeClr val="tx1">
                    <a:lumMod val="65000"/>
                    <a:lumOff val="35000"/>
                  </a:schemeClr>
                </a:solidFill>
              </a:defRPr>
            </a:lvl1pPr>
            <a:lvl2pPr marL="897298" indent="-453057">
              <a:lnSpc>
                <a:spcPct val="90000"/>
              </a:lnSpc>
              <a:defRPr sz="3199">
                <a:solidFill>
                  <a:schemeClr val="tx1">
                    <a:lumMod val="65000"/>
                    <a:lumOff val="35000"/>
                  </a:schemeClr>
                </a:solidFill>
              </a:defRPr>
            </a:lvl2pPr>
            <a:lvl3pPr marL="1281602" indent="-403700">
              <a:lnSpc>
                <a:spcPct val="90000"/>
              </a:lnSpc>
              <a:defRPr sz="2666">
                <a:solidFill>
                  <a:schemeClr val="tx1">
                    <a:lumMod val="65000"/>
                    <a:lumOff val="35000"/>
                  </a:schemeClr>
                </a:solidFill>
              </a:defRPr>
            </a:lvl3pPr>
            <a:lvl4pPr marL="1635939" indent="-354337">
              <a:lnSpc>
                <a:spcPct val="90000"/>
              </a:lnSpc>
              <a:defRPr sz="2399">
                <a:solidFill>
                  <a:schemeClr val="tx1">
                    <a:lumMod val="65000"/>
                    <a:lumOff val="35000"/>
                  </a:schemeClr>
                </a:solidFill>
              </a:defRPr>
            </a:lvl4pPr>
            <a:lvl5pPr marL="2020243" indent="-36491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pPr defTabSz="1218591"/>
            <a:fld id="{1C24C1D7-E85D-3D41-874A-BD44A6CAB932}" type="slidenum">
              <a:rPr lang="en-US" sz="2399" smtClean="0">
                <a:solidFill>
                  <a:srgbClr val="292929">
                    <a:lumMod val="95000"/>
                    <a:lumOff val="5000"/>
                  </a:srgbClr>
                </a:solidFill>
              </a:rPr>
              <a:pPr defTabSz="1218591"/>
              <a:t>‹#›</a:t>
            </a:fld>
            <a:endParaRPr lang="en-US" sz="2399" dirty="0">
              <a:solidFill>
                <a:srgbClr val="292929">
                  <a:lumMod val="95000"/>
                  <a:lumOff val="5000"/>
                </a:srgbClr>
              </a:solidFill>
            </a:endParaRPr>
          </a:p>
        </p:txBody>
      </p:sp>
      <p:pic>
        <p:nvPicPr>
          <p:cNvPr id="19" name="Picture 18"/>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email">
            <a:clrChange>
              <a:clrFrom>
                <a:srgbClr val="5EAFD7"/>
              </a:clrFrom>
              <a:clrTo>
                <a:srgbClr val="5EAFD7">
                  <a:alpha val="0"/>
                </a:srgbClr>
              </a:clrTo>
            </a:clrChange>
            <a:biLevel thresh="25000"/>
            <a:extLst>
              <a:ext uri="{28A0092B-C50C-407E-A947-70E740481C1C}">
                <a14:useLocalDpi xmlns:a14="http://schemas.microsoft.com/office/drawing/2010/main"/>
              </a:ext>
            </a:extLst>
          </a:blip>
          <a:srcRect/>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182543" y="6233175"/>
            <a:ext cx="1847701" cy="495300"/>
          </a:xfrm>
          <a:prstGeom prst="rect">
            <a:avLst/>
          </a:prstGeom>
        </p:spPr>
      </p:pic>
    </p:spTree>
    <p:extLst>
      <p:ext uri="{BB962C8B-B14F-4D97-AF65-F5344CB8AC3E}">
        <p14:creationId xmlns:p14="http://schemas.microsoft.com/office/powerpoint/2010/main" val="2649258160"/>
      </p:ext>
    </p:extLst>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pPr defTabSz="1218591"/>
            <a:fld id="{B6F15528-21DE-4FAA-801E-634DDDAF4B2B}" type="slidenum">
              <a:rPr lang="en-US" sz="2399" smtClean="0"/>
              <a:pPr defTabSz="1218591"/>
              <a:t>‹#›</a:t>
            </a:fld>
            <a:endParaRPr lang="en-US" sz="2399" dirty="0"/>
          </a:p>
        </p:txBody>
      </p:sp>
    </p:spTree>
    <p:extLst>
      <p:ext uri="{BB962C8B-B14F-4D97-AF65-F5344CB8AC3E}">
        <p14:creationId xmlns:p14="http://schemas.microsoft.com/office/powerpoint/2010/main" val="3973633200"/>
      </p:ext>
    </p:extLst>
  </p:cSld>
  <p:clrMapOvr>
    <a:masterClrMapping/>
  </p:clrMapOvr>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7840144"/>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0962"/>
          </a:xfrm>
          <a:prstGeom prst="rect">
            <a:avLst/>
          </a:prstGeom>
        </p:spPr>
        <p:txBody>
          <a:bodyPr/>
          <a:lstStyle>
            <a:lvl1pPr marL="284118" indent="-284118">
              <a:buFont typeface="Wingdings" pitchFamily="2" charset="2"/>
              <a:buChar char=""/>
              <a:defRPr sz="3999"/>
            </a:lvl1pPr>
            <a:lvl2pPr marL="517444" indent="-233327">
              <a:buFont typeface="Wingdings" pitchFamily="2" charset="2"/>
              <a:buChar char=""/>
              <a:defRPr>
                <a:latin typeface="+mn-lt"/>
              </a:defRPr>
            </a:lvl2pPr>
            <a:lvl3pPr marL="741245" indent="-223803">
              <a:buFont typeface="Wingdings" pitchFamily="2" charset="2"/>
              <a:buChar char=""/>
              <a:tabLst/>
              <a:defRPr>
                <a:latin typeface="+mn-lt"/>
              </a:defRPr>
            </a:lvl3pPr>
            <a:lvl4pPr marL="914254" indent="-173011">
              <a:buFont typeface="Wingdings" pitchFamily="2" charset="2"/>
              <a:buChar char=""/>
              <a:defRPr>
                <a:latin typeface="+mn-lt"/>
              </a:defRPr>
            </a:lvl4pPr>
            <a:lvl5pPr marL="1087265" indent="-17301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668157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71506191"/>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462786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16458794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751318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332321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331090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548367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284049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224058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212194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3132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57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328388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41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1430159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619616325"/>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20936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4444042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02986292"/>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530617"/>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817716338"/>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823818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1659428"/>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5285030"/>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519117"/>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099054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117121"/>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483185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319"/>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3703386"/>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28976"/>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55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5053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3716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2006975"/>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4328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61747"/>
          </a:xfrm>
        </p:spPr>
        <p:txBody>
          <a:bodyPr/>
          <a:lstStyle>
            <a:lvl1pPr>
              <a:defRPr sz="5400">
                <a:solidFill>
                  <a:srgbClr val="29292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rgbClr val="292929"/>
                </a:solidFill>
                <a:latin typeface="Segoe UI Light" pitchFamily="34" charset="0"/>
              </a:defRPr>
            </a:lvl1pPr>
            <a:lvl2pPr marL="3175" indent="0">
              <a:spcBef>
                <a:spcPts val="0"/>
              </a:spcBef>
              <a:buSzPct val="80000"/>
              <a:buFont typeface="Arial" pitchFamily="34" charset="0"/>
              <a:buNone/>
              <a:defRPr sz="2000" spc="-50" baseline="0">
                <a:solidFill>
                  <a:srgbClr val="292929"/>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3" cstate="email">
            <a:duotone>
              <a:prstClr val="black"/>
              <a:srgbClr val="3399FF">
                <a:tint val="45000"/>
                <a:satMod val="400000"/>
              </a:srgbClr>
            </a:duotone>
            <a:extLst>
              <a:ext uri="{28A0092B-C50C-407E-A947-70E740481C1C}">
                <a14:useLocalDpi xmlns:a14="http://schemas.microsoft.com/office/drawing/2010/main"/>
              </a:ext>
            </a:extLst>
          </a:blip>
          <a:stretch>
            <a:fillRect/>
          </a:stretch>
        </p:blipFill>
        <p:spPr>
          <a:xfrm>
            <a:off x="10476299" y="6433851"/>
            <a:ext cx="1196373" cy="138112"/>
          </a:xfrm>
          <a:prstGeom prst="rect">
            <a:avLst/>
          </a:prstGeom>
        </p:spPr>
      </p:pic>
    </p:spTree>
    <p:extLst>
      <p:ext uri="{BB962C8B-B14F-4D97-AF65-F5344CB8AC3E}">
        <p14:creationId xmlns:p14="http://schemas.microsoft.com/office/powerpoint/2010/main" val="28383331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93745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dirty="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dirty="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dirty="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dirty="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dirty="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dirty="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email">
            <a:clrChange>
              <a:clrFrom>
                <a:srgbClr val="5EAFD7"/>
              </a:clrFrom>
              <a:clrTo>
                <a:srgbClr val="5EAFD7">
                  <a:alpha val="0"/>
                </a:srgbClr>
              </a:clrTo>
            </a:clrChange>
            <a:biLevel thresh="25000"/>
            <a:extLst>
              <a:ext uri="{28A0092B-C50C-407E-A947-70E740481C1C}">
                <a14:useLocalDpi xmlns:a14="http://schemas.microsoft.com/office/drawing/2010/main"/>
              </a:ext>
            </a:extLst>
          </a:blip>
          <a:srcRect/>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lvl="0" defTabSz="1218024"/>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dirty="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email">
            <a:clrChange>
              <a:clrFrom>
                <a:srgbClr val="5EAFD7"/>
              </a:clrFrom>
              <a:clrTo>
                <a:srgbClr val="5EAFD7">
                  <a:alpha val="0"/>
                </a:srgbClr>
              </a:clrTo>
            </a:clrChange>
            <a:biLevel thresh="25000"/>
            <a:extLst>
              <a:ext uri="{28A0092B-C50C-407E-A947-70E740481C1C}">
                <a14:useLocalDpi xmlns:a14="http://schemas.microsoft.com/office/drawing/2010/main"/>
              </a:ext>
            </a:extLst>
          </a:blip>
          <a:srcRect/>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theme" Target="../theme/theme10.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theme" Target="../theme/theme11.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theme" Target="../theme/theme12.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theme" Target="../theme/theme15.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theme" Target="../theme/theme16.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theme" Target="../theme/theme1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theme" Target="../theme/theme18.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theme" Target="../theme/theme19.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theme" Target="../theme/theme20.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theme" Target="../theme/theme21.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96.xml"/><Relationship Id="rId13" Type="http://schemas.openxmlformats.org/officeDocument/2006/relationships/slideLayout" Target="../slideLayouts/slideLayout401.xml"/><Relationship Id="rId18" Type="http://schemas.openxmlformats.org/officeDocument/2006/relationships/slideLayout" Target="../slideLayouts/slideLayout406.xml"/><Relationship Id="rId26" Type="http://schemas.openxmlformats.org/officeDocument/2006/relationships/slideLayout" Target="../slideLayouts/slideLayout414.xml"/><Relationship Id="rId3" Type="http://schemas.openxmlformats.org/officeDocument/2006/relationships/slideLayout" Target="../slideLayouts/slideLayout391.xml"/><Relationship Id="rId21" Type="http://schemas.openxmlformats.org/officeDocument/2006/relationships/slideLayout" Target="../slideLayouts/slideLayout409.xml"/><Relationship Id="rId34" Type="http://schemas.openxmlformats.org/officeDocument/2006/relationships/slideLayout" Target="../slideLayouts/slideLayout422.xml"/><Relationship Id="rId7" Type="http://schemas.openxmlformats.org/officeDocument/2006/relationships/slideLayout" Target="../slideLayouts/slideLayout395.xml"/><Relationship Id="rId12" Type="http://schemas.openxmlformats.org/officeDocument/2006/relationships/slideLayout" Target="../slideLayouts/slideLayout400.xml"/><Relationship Id="rId17" Type="http://schemas.openxmlformats.org/officeDocument/2006/relationships/slideLayout" Target="../slideLayouts/slideLayout405.xml"/><Relationship Id="rId25" Type="http://schemas.openxmlformats.org/officeDocument/2006/relationships/slideLayout" Target="../slideLayouts/slideLayout413.xml"/><Relationship Id="rId33" Type="http://schemas.openxmlformats.org/officeDocument/2006/relationships/slideLayout" Target="../slideLayouts/slideLayout421.xml"/><Relationship Id="rId38" Type="http://schemas.openxmlformats.org/officeDocument/2006/relationships/theme" Target="../theme/theme22.xml"/><Relationship Id="rId2" Type="http://schemas.openxmlformats.org/officeDocument/2006/relationships/slideLayout" Target="../slideLayouts/slideLayout390.xml"/><Relationship Id="rId16" Type="http://schemas.openxmlformats.org/officeDocument/2006/relationships/slideLayout" Target="../slideLayouts/slideLayout404.xml"/><Relationship Id="rId20" Type="http://schemas.openxmlformats.org/officeDocument/2006/relationships/slideLayout" Target="../slideLayouts/slideLayout408.xml"/><Relationship Id="rId29" Type="http://schemas.openxmlformats.org/officeDocument/2006/relationships/slideLayout" Target="../slideLayouts/slideLayout417.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24" Type="http://schemas.openxmlformats.org/officeDocument/2006/relationships/slideLayout" Target="../slideLayouts/slideLayout412.xml"/><Relationship Id="rId32" Type="http://schemas.openxmlformats.org/officeDocument/2006/relationships/slideLayout" Target="../slideLayouts/slideLayout420.xml"/><Relationship Id="rId37" Type="http://schemas.openxmlformats.org/officeDocument/2006/relationships/slideLayout" Target="../slideLayouts/slideLayout425.xml"/><Relationship Id="rId5" Type="http://schemas.openxmlformats.org/officeDocument/2006/relationships/slideLayout" Target="../slideLayouts/slideLayout393.xml"/><Relationship Id="rId15" Type="http://schemas.openxmlformats.org/officeDocument/2006/relationships/slideLayout" Target="../slideLayouts/slideLayout403.xml"/><Relationship Id="rId23" Type="http://schemas.openxmlformats.org/officeDocument/2006/relationships/slideLayout" Target="../slideLayouts/slideLayout411.xml"/><Relationship Id="rId28" Type="http://schemas.openxmlformats.org/officeDocument/2006/relationships/slideLayout" Target="../slideLayouts/slideLayout416.xml"/><Relationship Id="rId36" Type="http://schemas.openxmlformats.org/officeDocument/2006/relationships/slideLayout" Target="../slideLayouts/slideLayout424.xml"/><Relationship Id="rId10" Type="http://schemas.openxmlformats.org/officeDocument/2006/relationships/slideLayout" Target="../slideLayouts/slideLayout398.xml"/><Relationship Id="rId19" Type="http://schemas.openxmlformats.org/officeDocument/2006/relationships/slideLayout" Target="../slideLayouts/slideLayout407.xml"/><Relationship Id="rId31" Type="http://schemas.openxmlformats.org/officeDocument/2006/relationships/slideLayout" Target="../slideLayouts/slideLayout419.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slideLayout" Target="../slideLayouts/slideLayout402.xml"/><Relationship Id="rId22" Type="http://schemas.openxmlformats.org/officeDocument/2006/relationships/slideLayout" Target="../slideLayouts/slideLayout410.xml"/><Relationship Id="rId27" Type="http://schemas.openxmlformats.org/officeDocument/2006/relationships/slideLayout" Target="../slideLayouts/slideLayout415.xml"/><Relationship Id="rId30" Type="http://schemas.openxmlformats.org/officeDocument/2006/relationships/slideLayout" Target="../slideLayouts/slideLayout418.xml"/><Relationship Id="rId35" Type="http://schemas.openxmlformats.org/officeDocument/2006/relationships/slideLayout" Target="../slideLayouts/slideLayout4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5.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theme" Target="../theme/theme6.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theme" Target="../theme/theme8.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9.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2" r:id="rId1"/>
    <p:sldLayoutId id="2147483696" r:id="rId2"/>
    <p:sldLayoutId id="2147483768" r:id="rId3"/>
    <p:sldLayoutId id="2147483698" r:id="rId4"/>
    <p:sldLayoutId id="2147483699" r:id="rId5"/>
    <p:sldLayoutId id="2147483700" r:id="rId6"/>
    <p:sldLayoutId id="2147483701" r:id="rId7"/>
    <p:sldLayoutId id="2147483780" r:id="rId8"/>
    <p:sldLayoutId id="2147483774" r:id="rId9"/>
    <p:sldLayoutId id="2147483775" r:id="rId10"/>
    <p:sldLayoutId id="2147483776" r:id="rId11"/>
    <p:sldLayoutId id="2147483777" r:id="rId12"/>
    <p:sldLayoutId id="2147483778" r:id="rId13"/>
    <p:sldLayoutId id="2147483748" r:id="rId14"/>
    <p:sldLayoutId id="2147483779" r:id="rId15"/>
    <p:sldLayoutId id="2147483702" r:id="rId16"/>
    <p:sldLayoutId id="2147483703" r:id="rId17"/>
    <p:sldLayoutId id="2147483704" r:id="rId18"/>
    <p:sldLayoutId id="2147483992" r:id="rId19"/>
    <p:sldLayoutId id="2147483993" r:id="rId20"/>
    <p:sldLayoutId id="2147484176" r:id="rId2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246034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262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032445"/>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996"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 id="2147484074" r:id="rId20"/>
    <p:sldLayoutId id="2147484075" r:id="rId21"/>
    <p:sldLayoutId id="2147484076"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9180645"/>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Lst>
  <p:transition>
    <p:fade/>
  </p:transition>
  <p:timing>
    <p:tnLst>
      <p:par>
        <p:cTn id="1" dur="indefinite" restart="never" nodeType="tmRoot"/>
      </p:par>
    </p:tnLst>
  </p:timing>
  <p:txStyles>
    <p:titleStyle>
      <a:lvl1pPr algn="l" defTabSz="914105"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1" indent="-460241" algn="l" defTabSz="914105"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21" indent="-395179" algn="l" defTabSz="914105"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33" indent="-403113" algn="l" defTabSz="914105"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04" indent="-345976"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64" indent="-336455"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0"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38"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2"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3"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5" rtl="0" eaLnBrk="1" latinLnBrk="0" hangingPunct="1">
        <a:defRPr sz="1866" kern="1200">
          <a:solidFill>
            <a:schemeClr val="tx1"/>
          </a:solidFill>
          <a:latin typeface="+mn-lt"/>
          <a:ea typeface="+mn-ea"/>
          <a:cs typeface="+mn-cs"/>
        </a:defRPr>
      </a:lvl1pPr>
      <a:lvl2pPr marL="457051" algn="l" defTabSz="914105" rtl="0" eaLnBrk="1" latinLnBrk="0" hangingPunct="1">
        <a:defRPr sz="1866" kern="1200">
          <a:solidFill>
            <a:schemeClr val="tx1"/>
          </a:solidFill>
          <a:latin typeface="+mn-lt"/>
          <a:ea typeface="+mn-ea"/>
          <a:cs typeface="+mn-cs"/>
        </a:defRPr>
      </a:lvl2pPr>
      <a:lvl3pPr marL="914105" algn="l" defTabSz="914105" rtl="0" eaLnBrk="1" latinLnBrk="0" hangingPunct="1">
        <a:defRPr sz="1866" kern="1200">
          <a:solidFill>
            <a:schemeClr val="tx1"/>
          </a:solidFill>
          <a:latin typeface="+mn-lt"/>
          <a:ea typeface="+mn-ea"/>
          <a:cs typeface="+mn-cs"/>
        </a:defRPr>
      </a:lvl3pPr>
      <a:lvl4pPr marL="1371156" algn="l" defTabSz="914105" rtl="0" eaLnBrk="1" latinLnBrk="0" hangingPunct="1">
        <a:defRPr sz="1866" kern="1200">
          <a:solidFill>
            <a:schemeClr val="tx1"/>
          </a:solidFill>
          <a:latin typeface="+mn-lt"/>
          <a:ea typeface="+mn-ea"/>
          <a:cs typeface="+mn-cs"/>
        </a:defRPr>
      </a:lvl4pPr>
      <a:lvl5pPr marL="1828210" algn="l" defTabSz="914105" rtl="0" eaLnBrk="1" latinLnBrk="0" hangingPunct="1">
        <a:defRPr sz="1866" kern="1200">
          <a:solidFill>
            <a:schemeClr val="tx1"/>
          </a:solidFill>
          <a:latin typeface="+mn-lt"/>
          <a:ea typeface="+mn-ea"/>
          <a:cs typeface="+mn-cs"/>
        </a:defRPr>
      </a:lvl5pPr>
      <a:lvl6pPr marL="2285258" algn="l" defTabSz="914105" rtl="0" eaLnBrk="1" latinLnBrk="0" hangingPunct="1">
        <a:defRPr sz="1866" kern="1200">
          <a:solidFill>
            <a:schemeClr val="tx1"/>
          </a:solidFill>
          <a:latin typeface="+mn-lt"/>
          <a:ea typeface="+mn-ea"/>
          <a:cs typeface="+mn-cs"/>
        </a:defRPr>
      </a:lvl6pPr>
      <a:lvl7pPr marL="2742313" algn="l" defTabSz="914105" rtl="0" eaLnBrk="1" latinLnBrk="0" hangingPunct="1">
        <a:defRPr sz="1866" kern="1200">
          <a:solidFill>
            <a:schemeClr val="tx1"/>
          </a:solidFill>
          <a:latin typeface="+mn-lt"/>
          <a:ea typeface="+mn-ea"/>
          <a:cs typeface="+mn-cs"/>
        </a:defRPr>
      </a:lvl7pPr>
      <a:lvl8pPr marL="3199365" algn="l" defTabSz="914105" rtl="0" eaLnBrk="1" latinLnBrk="0" hangingPunct="1">
        <a:defRPr sz="1866" kern="1200">
          <a:solidFill>
            <a:schemeClr val="tx1"/>
          </a:solidFill>
          <a:latin typeface="+mn-lt"/>
          <a:ea typeface="+mn-ea"/>
          <a:cs typeface="+mn-cs"/>
        </a:defRPr>
      </a:lvl8pPr>
      <a:lvl9pPr marL="3656418" algn="l" defTabSz="914105" rtl="0" eaLnBrk="1" latinLnBrk="0" hangingPunct="1">
        <a:defRPr sz="186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7272969"/>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Lst>
  <p:transition>
    <p:fade/>
  </p:transition>
  <p:timing>
    <p:tnLst>
      <p:par>
        <p:cTn id="1" dur="indefinite" restart="never" nodeType="tmRoot"/>
      </p:par>
    </p:tnLst>
  </p:timing>
  <p:txStyles>
    <p:titleStyle>
      <a:lvl1pPr algn="l" defTabSz="914218" rtl="0" eaLnBrk="1" latinLnBrk="0" hangingPunct="1">
        <a:lnSpc>
          <a:spcPct val="90000"/>
        </a:lnSpc>
        <a:spcBef>
          <a:spcPct val="0"/>
        </a:spcBef>
        <a:buNone/>
        <a:defRPr lang="en-US" sz="5465" b="0" kern="1200" cap="none" spc="-100" baseline="0" dirty="0" smtClean="0">
          <a:ln w="3175">
            <a:noFill/>
          </a:ln>
          <a:solidFill>
            <a:schemeClr val="tx1">
              <a:alpha val="99000"/>
            </a:schemeClr>
          </a:solidFill>
          <a:effectLst/>
          <a:latin typeface="+mj-lt"/>
          <a:ea typeface="+mn-ea"/>
          <a:cs typeface="Arial" charset="0"/>
        </a:defRPr>
      </a:lvl1pPr>
    </p:titleStyle>
    <p:bodyStyle>
      <a:lvl1pPr marL="339671" marR="0" indent="-339671" algn="l" defTabSz="914218" rtl="0" eaLnBrk="1" fontAlgn="auto" latinLnBrk="0" hangingPunct="1">
        <a:lnSpc>
          <a:spcPct val="90000"/>
        </a:lnSpc>
        <a:spcBef>
          <a:spcPct val="20000"/>
        </a:spcBef>
        <a:spcAft>
          <a:spcPts val="0"/>
        </a:spcAft>
        <a:buClrTx/>
        <a:buSzPct val="90000"/>
        <a:buFont typeface="Arial" pitchFamily="34" charset="0"/>
        <a:buChar char="•"/>
        <a:tabLst/>
        <a:defRPr sz="3599" kern="1200" spc="-71" baseline="0">
          <a:solidFill>
            <a:schemeClr val="tx1">
              <a:alpha val="99000"/>
            </a:schemeClr>
          </a:solidFill>
          <a:latin typeface="+mj-lt"/>
          <a:ea typeface="+mn-ea"/>
          <a:cs typeface="+mn-cs"/>
        </a:defRPr>
      </a:lvl1pPr>
      <a:lvl2pPr marL="572997" marR="0" indent="-233327" algn="l" defTabSz="914218"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387"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798387" algn="l"/>
        </a:tabLst>
        <a:defRPr sz="2399" kern="1200" spc="0" baseline="0">
          <a:solidFill>
            <a:schemeClr val="tx1">
              <a:alpha val="99000"/>
            </a:schemeClr>
          </a:solidFill>
          <a:latin typeface="+mn-lt"/>
          <a:ea typeface="+mn-ea"/>
          <a:cs typeface="+mn-cs"/>
        </a:defRPr>
      </a:lvl3pPr>
      <a:lvl4pPr marL="1030125" marR="0" indent="-231738" algn="l" defTabSz="91421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514"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1255514" algn="l"/>
        </a:tabLst>
        <a:defRPr sz="2000" kern="1200" spc="0" baseline="0">
          <a:solidFill>
            <a:schemeClr val="tx1">
              <a:alpha val="99000"/>
            </a:schemeClr>
          </a:solidFill>
          <a:latin typeface="+mn-lt"/>
          <a:ea typeface="+mn-ea"/>
          <a:cs typeface="+mn-cs"/>
        </a:defRPr>
      </a:lvl5pPr>
      <a:lvl6pPr marL="2514102"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866" kern="1200">
          <a:solidFill>
            <a:schemeClr val="tx1"/>
          </a:solidFill>
          <a:latin typeface="+mn-lt"/>
          <a:ea typeface="+mn-ea"/>
          <a:cs typeface="+mn-cs"/>
        </a:defRPr>
      </a:lvl1pPr>
      <a:lvl2pPr marL="457110" algn="l" defTabSz="914218" rtl="0" eaLnBrk="1" latinLnBrk="0" hangingPunct="1">
        <a:defRPr sz="1866" kern="1200">
          <a:solidFill>
            <a:schemeClr val="tx1"/>
          </a:solidFill>
          <a:latin typeface="+mn-lt"/>
          <a:ea typeface="+mn-ea"/>
          <a:cs typeface="+mn-cs"/>
        </a:defRPr>
      </a:lvl2pPr>
      <a:lvl3pPr marL="914218" algn="l" defTabSz="914218" rtl="0" eaLnBrk="1" latinLnBrk="0" hangingPunct="1">
        <a:defRPr sz="1866" kern="1200">
          <a:solidFill>
            <a:schemeClr val="tx1"/>
          </a:solidFill>
          <a:latin typeface="+mn-lt"/>
          <a:ea typeface="+mn-ea"/>
          <a:cs typeface="+mn-cs"/>
        </a:defRPr>
      </a:lvl3pPr>
      <a:lvl4pPr marL="1371328" algn="l" defTabSz="914218" rtl="0" eaLnBrk="1" latinLnBrk="0" hangingPunct="1">
        <a:defRPr sz="1866" kern="1200">
          <a:solidFill>
            <a:schemeClr val="tx1"/>
          </a:solidFill>
          <a:latin typeface="+mn-lt"/>
          <a:ea typeface="+mn-ea"/>
          <a:cs typeface="+mn-cs"/>
        </a:defRPr>
      </a:lvl4pPr>
      <a:lvl5pPr marL="1828437" algn="l" defTabSz="914218" rtl="0" eaLnBrk="1" latinLnBrk="0" hangingPunct="1">
        <a:defRPr sz="1866" kern="1200">
          <a:solidFill>
            <a:schemeClr val="tx1"/>
          </a:solidFill>
          <a:latin typeface="+mn-lt"/>
          <a:ea typeface="+mn-ea"/>
          <a:cs typeface="+mn-cs"/>
        </a:defRPr>
      </a:lvl5pPr>
      <a:lvl6pPr marL="2285546" algn="l" defTabSz="914218" rtl="0" eaLnBrk="1" latinLnBrk="0" hangingPunct="1">
        <a:defRPr sz="1866" kern="1200">
          <a:solidFill>
            <a:schemeClr val="tx1"/>
          </a:solidFill>
          <a:latin typeface="+mn-lt"/>
          <a:ea typeface="+mn-ea"/>
          <a:cs typeface="+mn-cs"/>
        </a:defRPr>
      </a:lvl6pPr>
      <a:lvl7pPr marL="2742655" algn="l" defTabSz="914218" rtl="0" eaLnBrk="1" latinLnBrk="0" hangingPunct="1">
        <a:defRPr sz="1866" kern="1200">
          <a:solidFill>
            <a:schemeClr val="tx1"/>
          </a:solidFill>
          <a:latin typeface="+mn-lt"/>
          <a:ea typeface="+mn-ea"/>
          <a:cs typeface="+mn-cs"/>
        </a:defRPr>
      </a:lvl7pPr>
      <a:lvl8pPr marL="3199765" algn="l" defTabSz="914218" rtl="0" eaLnBrk="1" latinLnBrk="0" hangingPunct="1">
        <a:defRPr sz="1866" kern="1200">
          <a:solidFill>
            <a:schemeClr val="tx1"/>
          </a:solidFill>
          <a:latin typeface="+mn-lt"/>
          <a:ea typeface="+mn-ea"/>
          <a:cs typeface="+mn-cs"/>
        </a:defRPr>
      </a:lvl8pPr>
      <a:lvl9pPr marL="3656874" algn="l" defTabSz="914218" rtl="0" eaLnBrk="1" latinLnBrk="0" hangingPunct="1">
        <a:defRPr sz="1866"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1227655"/>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2260867"/>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 id="2147484209" r:id="rId32"/>
    <p:sldLayoutId id="2147484210" r:id="rId33"/>
    <p:sldLayoutId id="2147484211" r:id="rId34"/>
    <p:sldLayoutId id="2147484212" r:id="rId35"/>
    <p:sldLayoutId id="2147484213" r:id="rId36"/>
    <p:sldLayoutId id="2147484214" r:id="rId37"/>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672824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2" r:id="rId26"/>
    <p:sldLayoutId id="2147483957" r:id="rId27"/>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Lst>
  <p:transition>
    <p:fade/>
  </p:transition>
  <p:timing>
    <p:tnLst>
      <p:par>
        <p:cT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9" marR="0" indent="-339669" algn="l" defTabSz="914211"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92" marR="0" indent="-233324" algn="l" defTabSz="914211"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80"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798380" algn="l"/>
        </a:tabLst>
        <a:defRPr sz="2400" kern="1200" spc="0" baseline="0">
          <a:gradFill>
            <a:gsLst>
              <a:gs pos="1250">
                <a:schemeClr val="tx1"/>
              </a:gs>
              <a:gs pos="100000">
                <a:schemeClr val="tx1"/>
              </a:gs>
            </a:gsLst>
            <a:lin ang="5400000" scaled="0"/>
          </a:gradFill>
          <a:latin typeface="+mn-lt"/>
          <a:ea typeface="+mn-ea"/>
          <a:cs typeface="+mn-cs"/>
        </a:defRPr>
      </a:lvl3pPr>
      <a:lvl4pPr marL="1030117" marR="0" indent="-231735" algn="l" defTabSz="914211"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504"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1255504" algn="l"/>
        </a:tabLst>
        <a:defRPr sz="2000" kern="1200" spc="0" baseline="0">
          <a:gradFill>
            <a:gsLst>
              <a:gs pos="1250">
                <a:schemeClr val="tx1"/>
              </a:gs>
              <a:gs pos="100000">
                <a:schemeClr val="tx1"/>
              </a:gs>
            </a:gsLst>
            <a:lin ang="5400000" scaled="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7.xml"/></Relationships>
</file>

<file path=ppt/slides/_rels/slide1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7.xml"/><Relationship Id="rId1" Type="http://schemas.openxmlformats.org/officeDocument/2006/relationships/slideLayout" Target="../slideLayouts/slideLayout4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7.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3.xml"/><Relationship Id="rId7" Type="http://schemas.openxmlformats.org/officeDocument/2006/relationships/slideLayout" Target="../slideLayouts/slideLayout41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9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19.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417.xml"/><Relationship Id="rId6" Type="http://schemas.microsoft.com/office/2007/relationships/hdphoto" Target="../media/hdphoto15.wdp"/><Relationship Id="rId5" Type="http://schemas.openxmlformats.org/officeDocument/2006/relationships/image" Target="../media/image100.png"/><Relationship Id="rId4" Type="http://schemas.microsoft.com/office/2007/relationships/hdphoto" Target="../media/hdphoto14.wdp"/></Relationships>
</file>

<file path=ppt/slides/_rels/slide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xml"/><Relationship Id="rId1" Type="http://schemas.openxmlformats.org/officeDocument/2006/relationships/slideLayout" Target="../slideLayouts/slideLayout40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17.xml"/><Relationship Id="rId1" Type="http://schemas.openxmlformats.org/officeDocument/2006/relationships/tags" Target="../tags/tag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23.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notesSlide" Target="../notesSlides/notesSlide12.xml"/><Relationship Id="rId4" Type="http://schemas.openxmlformats.org/officeDocument/2006/relationships/tags" Target="../tags/tag11.xml"/><Relationship Id="rId9" Type="http://schemas.openxmlformats.org/officeDocument/2006/relationships/slideLayout" Target="../slideLayouts/slideLayout417.xml"/></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417.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98.emf"/></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417.xml"/><Relationship Id="rId5" Type="http://schemas.openxmlformats.org/officeDocument/2006/relationships/image" Target="../media/image98.emf"/><Relationship Id="rId4" Type="http://schemas.openxmlformats.org/officeDocument/2006/relationships/image" Target="../media/image10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0.xml"/></Relationships>
</file>

<file path=ppt/slides/_rels/slide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4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12.xml"/></Relationships>
</file>

<file path=ppt/slides/_rels/slide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12.xml"/></Relationships>
</file>

<file path=ppt/slides/_rels/slide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12.xml"/></Relationships>
</file>

<file path=ppt/slides/_rels/slide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xml"/><Relationship Id="rId1" Type="http://schemas.openxmlformats.org/officeDocument/2006/relationships/slideLayout" Target="../slideLayouts/slideLayout412.xml"/></Relationships>
</file>

<file path=ppt/slides/_rels/slide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12.xml"/></Relationships>
</file>

<file path=ppt/slides/_rels/slide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p:txBody>
          <a:bodyPr/>
          <a:lstStyle/>
          <a:p>
            <a:r>
              <a:rPr lang="en-US" dirty="0"/>
              <a:t>A look at the Modern Principles</a:t>
            </a:r>
          </a:p>
        </p:txBody>
      </p:sp>
    </p:spTree>
    <p:extLst>
      <p:ext uri="{BB962C8B-B14F-4D97-AF65-F5344CB8AC3E}">
        <p14:creationId xmlns:p14="http://schemas.microsoft.com/office/powerpoint/2010/main" val="137487353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Multi-client Architecture</a:t>
            </a:r>
            <a:endParaRPr lang="en-US" dirty="0"/>
          </a:p>
        </p:txBody>
      </p:sp>
      <p:sp>
        <p:nvSpPr>
          <p:cNvPr id="4" name="Can 3"/>
          <p:cNvSpPr/>
          <p:nvPr/>
        </p:nvSpPr>
        <p:spPr bwMode="auto">
          <a:xfrm>
            <a:off x="9581882" y="2547341"/>
            <a:ext cx="1120462" cy="136516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DB</a:t>
            </a:r>
          </a:p>
        </p:txBody>
      </p:sp>
      <p:sp>
        <p:nvSpPr>
          <p:cNvPr id="5" name="Rectangle 4"/>
          <p:cNvSpPr/>
          <p:nvPr/>
        </p:nvSpPr>
        <p:spPr bwMode="auto">
          <a:xfrm>
            <a:off x="6439436" y="2843555"/>
            <a:ext cx="1970468" cy="7727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Services</a:t>
            </a:r>
          </a:p>
        </p:txBody>
      </p:sp>
      <p:grpSp>
        <p:nvGrpSpPr>
          <p:cNvPr id="17" name="Group 16"/>
          <p:cNvGrpSpPr/>
          <p:nvPr/>
        </p:nvGrpSpPr>
        <p:grpSpPr>
          <a:xfrm>
            <a:off x="708338" y="1768170"/>
            <a:ext cx="2949262" cy="2923503"/>
            <a:chOff x="708338" y="1828800"/>
            <a:chExt cx="2949262" cy="2923503"/>
          </a:xfrm>
        </p:grpSpPr>
        <p:sp>
          <p:nvSpPr>
            <p:cNvPr id="6" name="Rectangle 5"/>
            <p:cNvSpPr/>
            <p:nvPr/>
          </p:nvSpPr>
          <p:spPr bwMode="auto">
            <a:xfrm>
              <a:off x="708338" y="2215166"/>
              <a:ext cx="1326524" cy="566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iOS</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08338" y="3000777"/>
              <a:ext cx="1326524" cy="566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Web</a:t>
              </a:r>
            </a:p>
          </p:txBody>
        </p:sp>
        <p:sp>
          <p:nvSpPr>
            <p:cNvPr id="8" name="Rectangle 7"/>
            <p:cNvSpPr/>
            <p:nvPr/>
          </p:nvSpPr>
          <p:spPr bwMode="auto">
            <a:xfrm>
              <a:off x="708338" y="3786388"/>
              <a:ext cx="1326524" cy="566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Tablet</a:t>
              </a:r>
            </a:p>
          </p:txBody>
        </p:sp>
        <p:sp>
          <p:nvSpPr>
            <p:cNvPr id="9" name="Rectangle 8"/>
            <p:cNvSpPr/>
            <p:nvPr/>
          </p:nvSpPr>
          <p:spPr bwMode="auto">
            <a:xfrm>
              <a:off x="2331076" y="1828800"/>
              <a:ext cx="1326524" cy="566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Xbox</a:t>
              </a:r>
            </a:p>
          </p:txBody>
        </p:sp>
        <p:sp>
          <p:nvSpPr>
            <p:cNvPr id="10" name="Rectangle 9"/>
            <p:cNvSpPr/>
            <p:nvPr/>
          </p:nvSpPr>
          <p:spPr bwMode="auto">
            <a:xfrm>
              <a:off x="2331076" y="2614411"/>
              <a:ext cx="1326524" cy="566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Appliance</a:t>
              </a:r>
            </a:p>
          </p:txBody>
        </p:sp>
        <p:sp>
          <p:nvSpPr>
            <p:cNvPr id="11" name="Rectangle 10"/>
            <p:cNvSpPr/>
            <p:nvPr/>
          </p:nvSpPr>
          <p:spPr bwMode="auto">
            <a:xfrm>
              <a:off x="2331076" y="3400022"/>
              <a:ext cx="1326524" cy="566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12" name="Rectangle 11"/>
            <p:cNvSpPr/>
            <p:nvPr/>
          </p:nvSpPr>
          <p:spPr bwMode="auto">
            <a:xfrm>
              <a:off x="2331076" y="4185633"/>
              <a:ext cx="1326524" cy="5666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Windows Phone</a:t>
              </a:r>
            </a:p>
          </p:txBody>
        </p:sp>
      </p:grpSp>
      <p:sp>
        <p:nvSpPr>
          <p:cNvPr id="13" name="Right Arrow 12"/>
          <p:cNvSpPr/>
          <p:nvPr/>
        </p:nvSpPr>
        <p:spPr bwMode="auto">
          <a:xfrm>
            <a:off x="8409905" y="2789900"/>
            <a:ext cx="1171978" cy="880043"/>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3747752" y="1911462"/>
            <a:ext cx="2691683" cy="2636919"/>
            <a:chOff x="3747752" y="1707539"/>
            <a:chExt cx="2691683" cy="2636919"/>
          </a:xfrm>
        </p:grpSpPr>
        <p:sp>
          <p:nvSpPr>
            <p:cNvPr id="14" name="Right Arrow 13"/>
            <p:cNvSpPr/>
            <p:nvPr/>
          </p:nvSpPr>
          <p:spPr bwMode="auto">
            <a:xfrm>
              <a:off x="3747752" y="2588652"/>
              <a:ext cx="2691683" cy="880043"/>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ight Arrow 14"/>
            <p:cNvSpPr/>
            <p:nvPr/>
          </p:nvSpPr>
          <p:spPr bwMode="auto">
            <a:xfrm>
              <a:off x="3747752" y="3464415"/>
              <a:ext cx="2691683" cy="880043"/>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ight Arrow 15"/>
            <p:cNvSpPr/>
            <p:nvPr/>
          </p:nvSpPr>
          <p:spPr bwMode="auto">
            <a:xfrm>
              <a:off x="3747752" y="1707539"/>
              <a:ext cx="2691683" cy="880043"/>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77621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just about code…	</a:t>
            </a:r>
            <a:endParaRPr lang="en-US" dirty="0"/>
          </a:p>
        </p:txBody>
      </p:sp>
      <p:sp>
        <p:nvSpPr>
          <p:cNvPr id="3" name="Text Placeholder 2"/>
          <p:cNvSpPr>
            <a:spLocks noGrp="1"/>
          </p:cNvSpPr>
          <p:nvPr>
            <p:ph type="body" sz="quarter" idx="12"/>
          </p:nvPr>
        </p:nvSpPr>
        <p:spPr/>
        <p:txBody>
          <a:bodyPr/>
          <a:lstStyle/>
          <a:p>
            <a:r>
              <a:rPr lang="en-US" dirty="0" smtClean="0"/>
              <a:t>There are many ways to enrich your application without having to write much code.</a:t>
            </a:r>
            <a:endParaRPr lang="en-US" dirty="0"/>
          </a:p>
        </p:txBody>
      </p:sp>
    </p:spTree>
    <p:extLst>
      <p:ext uri="{BB962C8B-B14F-4D97-AF65-F5344CB8AC3E}">
        <p14:creationId xmlns:p14="http://schemas.microsoft.com/office/powerpoint/2010/main" val="5086384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751012" y="3657600"/>
            <a:ext cx="5257800"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6" name="TextBox 5"/>
          <p:cNvSpPr txBox="1"/>
          <p:nvPr/>
        </p:nvSpPr>
        <p:spPr>
          <a:xfrm>
            <a:off x="1756802" y="1219200"/>
            <a:ext cx="477054" cy="2438400"/>
          </a:xfrm>
          <a:prstGeom prst="rect">
            <a:avLst/>
          </a:prstGeom>
          <a:noFill/>
        </p:spPr>
        <p:txBody>
          <a:bodyPr vert="vert270" wrap="square">
            <a:spAutoFit/>
          </a:bodyPr>
          <a:lstStyle/>
          <a:p>
            <a:pPr algn="ctr">
              <a:defRPr/>
            </a:pPr>
            <a:r>
              <a:rPr lang="en-US" dirty="0">
                <a:latin typeface="Consolas" pitchFamily="49" charset="0"/>
                <a:cs typeface="Consolas" pitchFamily="49" charset="0"/>
              </a:rPr>
              <a:t>Cloud</a:t>
            </a:r>
          </a:p>
        </p:txBody>
      </p:sp>
      <p:sp>
        <p:nvSpPr>
          <p:cNvPr id="7" name="TextBox 6"/>
          <p:cNvSpPr txBox="1"/>
          <p:nvPr/>
        </p:nvSpPr>
        <p:spPr>
          <a:xfrm>
            <a:off x="1756802" y="3688773"/>
            <a:ext cx="477054" cy="2840182"/>
          </a:xfrm>
          <a:prstGeom prst="rect">
            <a:avLst/>
          </a:prstGeom>
          <a:noFill/>
        </p:spPr>
        <p:txBody>
          <a:bodyPr vert="vert270" wrap="square">
            <a:spAutoFit/>
          </a:bodyPr>
          <a:lstStyle/>
          <a:p>
            <a:pPr algn="ctr">
              <a:defRPr/>
            </a:pPr>
            <a:r>
              <a:rPr lang="en-US" dirty="0">
                <a:latin typeface="Consolas" pitchFamily="49" charset="0"/>
                <a:cs typeface="Consolas" pitchFamily="49" charset="0"/>
              </a:rPr>
              <a:t>On-premises</a:t>
            </a:r>
          </a:p>
        </p:txBody>
      </p:sp>
      <p:sp>
        <p:nvSpPr>
          <p:cNvPr id="8" name="Flowchart: Magnetic Disk 7"/>
          <p:cNvSpPr/>
          <p:nvPr/>
        </p:nvSpPr>
        <p:spPr>
          <a:xfrm>
            <a:off x="2360612" y="4648200"/>
            <a:ext cx="838200" cy="990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5">
                    <a:lumMod val="10000"/>
                  </a:schemeClr>
                </a:solidFill>
              </a:rPr>
              <a:t>db</a:t>
            </a:r>
            <a:endParaRPr lang="en-US" dirty="0">
              <a:solidFill>
                <a:schemeClr val="accent5">
                  <a:lumMod val="10000"/>
                </a:schemeClr>
              </a:solidFill>
            </a:endParaRPr>
          </a:p>
        </p:txBody>
      </p:sp>
      <p:sp>
        <p:nvSpPr>
          <p:cNvPr id="9" name="Rectangle 8"/>
          <p:cNvSpPr/>
          <p:nvPr/>
        </p:nvSpPr>
        <p:spPr>
          <a:xfrm>
            <a:off x="3319320" y="5499506"/>
            <a:ext cx="1524000" cy="1025236"/>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10000"/>
                  </a:schemeClr>
                </a:solidFill>
              </a:rPr>
              <a:t>Application</a:t>
            </a:r>
          </a:p>
        </p:txBody>
      </p:sp>
      <p:sp>
        <p:nvSpPr>
          <p:cNvPr id="10" name="Flowchart: Process 9"/>
          <p:cNvSpPr/>
          <p:nvPr/>
        </p:nvSpPr>
        <p:spPr bwMode="auto">
          <a:xfrm>
            <a:off x="2976420" y="1295400"/>
            <a:ext cx="2144556" cy="2018538"/>
          </a:xfrm>
          <a:prstGeom prst="flowChartProcess">
            <a:avLst/>
          </a:prstGeom>
          <a:solidFill>
            <a:schemeClr val="accent2">
              <a:lumMod val="7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GB" sz="2000" dirty="0">
                <a:solidFill>
                  <a:srgbClr val="FFFFFF"/>
                </a:solidFill>
                <a:effectLst>
                  <a:outerShdw blurRad="38100" dist="38100" dir="2700000" algn="tl">
                    <a:srgbClr val="000000">
                      <a:alpha val="43137"/>
                    </a:srgbClr>
                  </a:outerShdw>
                </a:effectLst>
                <a:latin typeface="Segoe" pitchFamily="34" charset="0"/>
              </a:rPr>
              <a:t>Blob Container</a:t>
            </a:r>
          </a:p>
        </p:txBody>
      </p:sp>
      <p:grpSp>
        <p:nvGrpSpPr>
          <p:cNvPr id="16" name="Group 15"/>
          <p:cNvGrpSpPr/>
          <p:nvPr/>
        </p:nvGrpSpPr>
        <p:grpSpPr>
          <a:xfrm>
            <a:off x="3433620" y="3928232"/>
            <a:ext cx="1219200" cy="1382272"/>
            <a:chOff x="3970638" y="4347519"/>
            <a:chExt cx="1219200" cy="1382272"/>
          </a:xfrm>
        </p:grpSpPr>
        <p:sp>
          <p:nvSpPr>
            <p:cNvPr id="11" name="Action Button: Document 10">
              <a:hlinkClick r:id="" action="ppaction://noaction" highlightClick="1"/>
            </p:cNvPr>
            <p:cNvSpPr/>
            <p:nvPr/>
          </p:nvSpPr>
          <p:spPr>
            <a:xfrm>
              <a:off x="3970638" y="43475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Action Button: Document 11">
              <a:hlinkClick r:id="" action="ppaction://noaction" highlightClick="1"/>
            </p:cNvPr>
            <p:cNvSpPr/>
            <p:nvPr/>
          </p:nvSpPr>
          <p:spPr>
            <a:xfrm>
              <a:off x="4123038" y="44999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Action Button: Document 12">
              <a:hlinkClick r:id="" action="ppaction://noaction" highlightClick="1"/>
            </p:cNvPr>
            <p:cNvSpPr/>
            <p:nvPr/>
          </p:nvSpPr>
          <p:spPr>
            <a:xfrm>
              <a:off x="4275438" y="46523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Action Button: Document 13">
              <a:hlinkClick r:id="" action="ppaction://noaction" highlightClick="1"/>
            </p:cNvPr>
            <p:cNvSpPr/>
            <p:nvPr/>
          </p:nvSpPr>
          <p:spPr>
            <a:xfrm>
              <a:off x="4427838" y="48047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Action Button: Document 14">
              <a:hlinkClick r:id="" action="ppaction://noaction" highlightClick="1"/>
            </p:cNvPr>
            <p:cNvSpPr/>
            <p:nvPr/>
          </p:nvSpPr>
          <p:spPr>
            <a:xfrm>
              <a:off x="4580238" y="49571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sp>
        <p:nvSpPr>
          <p:cNvPr id="3" name="Rectangle 2"/>
          <p:cNvSpPr/>
          <p:nvPr/>
        </p:nvSpPr>
        <p:spPr>
          <a:xfrm>
            <a:off x="3319320" y="3810000"/>
            <a:ext cx="1524000" cy="16856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irect Access Storage 18"/>
          <p:cNvSpPr/>
          <p:nvPr/>
        </p:nvSpPr>
        <p:spPr>
          <a:xfrm>
            <a:off x="5012062" y="4363012"/>
            <a:ext cx="3666931" cy="1382272"/>
          </a:xfrm>
          <a:prstGeom prst="flowChartMagneticDrum">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Bandwidth</a:t>
            </a:r>
          </a:p>
        </p:txBody>
      </p:sp>
      <p:sp>
        <p:nvSpPr>
          <p:cNvPr id="18" name="Notched Right Arrow 17"/>
          <p:cNvSpPr/>
          <p:nvPr/>
        </p:nvSpPr>
        <p:spPr>
          <a:xfrm>
            <a:off x="5218869" y="4537832"/>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CSS/Images/JS</a:t>
            </a:r>
          </a:p>
        </p:txBody>
      </p:sp>
      <p:sp>
        <p:nvSpPr>
          <p:cNvPr id="20" name="Notched Right Arrow 19"/>
          <p:cNvSpPr/>
          <p:nvPr/>
        </p:nvSpPr>
        <p:spPr>
          <a:xfrm>
            <a:off x="5218870" y="4972612"/>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HTML</a:t>
            </a:r>
          </a:p>
        </p:txBody>
      </p:sp>
      <p:sp>
        <p:nvSpPr>
          <p:cNvPr id="22" name="Flowchart: Direct Access Storage 21"/>
          <p:cNvSpPr/>
          <p:nvPr/>
        </p:nvSpPr>
        <p:spPr>
          <a:xfrm>
            <a:off x="5246103" y="1295400"/>
            <a:ext cx="4282751" cy="2018538"/>
          </a:xfrm>
          <a:prstGeom prst="flowChartMagneticDrum">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Bandwidth</a:t>
            </a:r>
          </a:p>
        </p:txBody>
      </p:sp>
      <p:sp>
        <p:nvSpPr>
          <p:cNvPr id="23" name="Notched Right Arrow 22"/>
          <p:cNvSpPr/>
          <p:nvPr/>
        </p:nvSpPr>
        <p:spPr>
          <a:xfrm>
            <a:off x="5713413" y="1405856"/>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CSS</a:t>
            </a:r>
          </a:p>
        </p:txBody>
      </p:sp>
      <p:sp>
        <p:nvSpPr>
          <p:cNvPr id="24" name="Notched Right Arrow 23"/>
          <p:cNvSpPr/>
          <p:nvPr/>
        </p:nvSpPr>
        <p:spPr>
          <a:xfrm>
            <a:off x="5713410" y="1849013"/>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Images</a:t>
            </a:r>
          </a:p>
        </p:txBody>
      </p:sp>
      <p:sp>
        <p:nvSpPr>
          <p:cNvPr id="25" name="Notched Right Arrow 24"/>
          <p:cNvSpPr/>
          <p:nvPr/>
        </p:nvSpPr>
        <p:spPr>
          <a:xfrm>
            <a:off x="5713409" y="2352896"/>
            <a:ext cx="3348135" cy="668716"/>
          </a:xfrm>
          <a:prstGeom prst="notchedRightArrow">
            <a:avLst/>
          </a:prstGeom>
          <a:solidFill>
            <a:srgbClr val="FFC000"/>
          </a:solidFill>
          <a:ln>
            <a:solidFill>
              <a:schemeClr val="tx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schemeClr>
                </a:solidFill>
              </a:rPr>
              <a:t>JS</a:t>
            </a:r>
          </a:p>
        </p:txBody>
      </p:sp>
      <p:cxnSp>
        <p:nvCxnSpPr>
          <p:cNvPr id="31" name="Straight Arrow Connector 30"/>
          <p:cNvCxnSpPr/>
          <p:nvPr/>
        </p:nvCxnSpPr>
        <p:spPr>
          <a:xfrm flipH="1">
            <a:off x="8800291" y="4700904"/>
            <a:ext cx="66247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812732" y="4924168"/>
            <a:ext cx="66247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012061" y="3863701"/>
            <a:ext cx="4587218" cy="384721"/>
          </a:xfrm>
          <a:prstGeom prst="rect">
            <a:avLst/>
          </a:prstGeom>
          <a:noFill/>
        </p:spPr>
        <p:txBody>
          <a:bodyPr wrap="none" rtlCol="0">
            <a:spAutoFit/>
          </a:bodyPr>
          <a:lstStyle/>
          <a:p>
            <a:r>
              <a:rPr lang="en-US" dirty="0"/>
              <a:t>http://</a:t>
            </a:r>
            <a:r>
              <a:rPr lang="en-US" b="1" dirty="0"/>
              <a:t>www.myco.com</a:t>
            </a:r>
            <a:r>
              <a:rPr lang="en-US" dirty="0"/>
              <a:t>/images/brian.jpg</a:t>
            </a:r>
          </a:p>
        </p:txBody>
      </p:sp>
      <p:sp>
        <p:nvSpPr>
          <p:cNvPr id="34" name="TextBox 33"/>
          <p:cNvSpPr txBox="1"/>
          <p:nvPr/>
        </p:nvSpPr>
        <p:spPr>
          <a:xfrm>
            <a:off x="6309651" y="239265"/>
            <a:ext cx="5879174" cy="969496"/>
          </a:xfrm>
          <a:prstGeom prst="rect">
            <a:avLst/>
          </a:prstGeom>
          <a:noFill/>
        </p:spPr>
        <p:txBody>
          <a:bodyPr wrap="none" rtlCol="0">
            <a:spAutoFit/>
          </a:bodyPr>
          <a:lstStyle/>
          <a:p>
            <a:r>
              <a:rPr lang="en-US" dirty="0"/>
              <a:t>http://</a:t>
            </a:r>
            <a:r>
              <a:rPr lang="en-US" b="1" dirty="0"/>
              <a:t>img.blob.core.windows.net</a:t>
            </a:r>
            <a:r>
              <a:rPr lang="en-US" dirty="0"/>
              <a:t>/images/brian.jpg</a:t>
            </a:r>
          </a:p>
          <a:p>
            <a:r>
              <a:rPr lang="en-US" dirty="0"/>
              <a:t>http://</a:t>
            </a:r>
            <a:r>
              <a:rPr lang="en-US" b="1" dirty="0"/>
              <a:t>css.blob.core.windows.net</a:t>
            </a:r>
            <a:r>
              <a:rPr lang="en-US" dirty="0"/>
              <a:t>/main.css</a:t>
            </a:r>
          </a:p>
          <a:p>
            <a:r>
              <a:rPr lang="en-US" dirty="0"/>
              <a:t>http://</a:t>
            </a:r>
            <a:r>
              <a:rPr lang="en-US" b="1" dirty="0"/>
              <a:t>js.blob.core.windows.net</a:t>
            </a:r>
            <a:r>
              <a:rPr lang="en-US" dirty="0"/>
              <a:t>/animations.js</a:t>
            </a:r>
          </a:p>
        </p:txBody>
      </p:sp>
      <p:cxnSp>
        <p:nvCxnSpPr>
          <p:cNvPr id="41" name="Curved Connector 40"/>
          <p:cNvCxnSpPr/>
          <p:nvPr/>
        </p:nvCxnSpPr>
        <p:spPr>
          <a:xfrm rot="16200000" flipV="1">
            <a:off x="8551311" y="2656739"/>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rot="16200000" flipV="1">
            <a:off x="9013963" y="2656739"/>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p:nvPr/>
        </p:nvCxnSpPr>
        <p:spPr>
          <a:xfrm rot="16200000" flipV="1">
            <a:off x="8563171" y="3143180"/>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p:nvPr/>
        </p:nvCxnSpPr>
        <p:spPr>
          <a:xfrm rot="16200000" flipV="1">
            <a:off x="9013382" y="3135356"/>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6200000" flipV="1">
            <a:off x="8584368" y="3671649"/>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V="1">
            <a:off x="9037684" y="3671649"/>
            <a:ext cx="2308486" cy="359624"/>
          </a:xfrm>
          <a:prstGeom prst="curvedConnector3">
            <a:avLst>
              <a:gd name="adj1" fmla="val 10012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miley Face 3"/>
          <p:cNvSpPr/>
          <p:nvPr/>
        </p:nvSpPr>
        <p:spPr>
          <a:xfrm>
            <a:off x="9532360" y="4558848"/>
            <a:ext cx="990600" cy="990600"/>
          </a:xfrm>
          <a:prstGeom prst="smileyFace">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1" name="Group 50"/>
          <p:cNvGrpSpPr/>
          <p:nvPr/>
        </p:nvGrpSpPr>
        <p:grpSpPr>
          <a:xfrm>
            <a:off x="2284412" y="1571538"/>
            <a:ext cx="609600" cy="691136"/>
            <a:chOff x="3970638" y="4347519"/>
            <a:chExt cx="1219200" cy="1382272"/>
          </a:xfrm>
        </p:grpSpPr>
        <p:sp>
          <p:nvSpPr>
            <p:cNvPr id="52" name="Action Button: Document 51">
              <a:hlinkClick r:id="" action="ppaction://noaction" highlightClick="1"/>
            </p:cNvPr>
            <p:cNvSpPr/>
            <p:nvPr/>
          </p:nvSpPr>
          <p:spPr>
            <a:xfrm>
              <a:off x="3970638" y="43475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3" name="Action Button: Document 52">
              <a:hlinkClick r:id="" action="ppaction://noaction" highlightClick="1"/>
            </p:cNvPr>
            <p:cNvSpPr/>
            <p:nvPr/>
          </p:nvSpPr>
          <p:spPr>
            <a:xfrm>
              <a:off x="4123038" y="44999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4" name="Action Button: Document 53">
              <a:hlinkClick r:id="" action="ppaction://noaction" highlightClick="1"/>
            </p:cNvPr>
            <p:cNvSpPr/>
            <p:nvPr/>
          </p:nvSpPr>
          <p:spPr>
            <a:xfrm>
              <a:off x="4275438" y="46523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5" name="Action Button: Document 54">
              <a:hlinkClick r:id="" action="ppaction://noaction" highlightClick="1"/>
            </p:cNvPr>
            <p:cNvSpPr/>
            <p:nvPr/>
          </p:nvSpPr>
          <p:spPr>
            <a:xfrm>
              <a:off x="4427838" y="48047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6" name="Action Button: Document 55">
              <a:hlinkClick r:id="" action="ppaction://noaction" highlightClick="1"/>
            </p:cNvPr>
            <p:cNvSpPr/>
            <p:nvPr/>
          </p:nvSpPr>
          <p:spPr>
            <a:xfrm>
              <a:off x="4580238" y="49571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grpSp>
        <p:nvGrpSpPr>
          <p:cNvPr id="57" name="Group 56"/>
          <p:cNvGrpSpPr/>
          <p:nvPr/>
        </p:nvGrpSpPr>
        <p:grpSpPr>
          <a:xfrm>
            <a:off x="2284412" y="2352896"/>
            <a:ext cx="609600" cy="691136"/>
            <a:chOff x="3970638" y="4347519"/>
            <a:chExt cx="1219200" cy="1382272"/>
          </a:xfrm>
        </p:grpSpPr>
        <p:sp>
          <p:nvSpPr>
            <p:cNvPr id="58" name="Action Button: Document 57">
              <a:hlinkClick r:id="" action="ppaction://noaction" highlightClick="1"/>
            </p:cNvPr>
            <p:cNvSpPr/>
            <p:nvPr/>
          </p:nvSpPr>
          <p:spPr>
            <a:xfrm>
              <a:off x="3970638" y="43475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9" name="Action Button: Document 58">
              <a:hlinkClick r:id="" action="ppaction://noaction" highlightClick="1"/>
            </p:cNvPr>
            <p:cNvSpPr/>
            <p:nvPr/>
          </p:nvSpPr>
          <p:spPr>
            <a:xfrm>
              <a:off x="4123038" y="44999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0" name="Action Button: Document 59">
              <a:hlinkClick r:id="" action="ppaction://noaction" highlightClick="1"/>
            </p:cNvPr>
            <p:cNvSpPr/>
            <p:nvPr/>
          </p:nvSpPr>
          <p:spPr>
            <a:xfrm>
              <a:off x="4275438" y="46523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1" name="Action Button: Document 60">
              <a:hlinkClick r:id="" action="ppaction://noaction" highlightClick="1"/>
            </p:cNvPr>
            <p:cNvSpPr/>
            <p:nvPr/>
          </p:nvSpPr>
          <p:spPr>
            <a:xfrm>
              <a:off x="4427838" y="48047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2" name="Action Button: Document 61">
              <a:hlinkClick r:id="" action="ppaction://noaction" highlightClick="1"/>
            </p:cNvPr>
            <p:cNvSpPr/>
            <p:nvPr/>
          </p:nvSpPr>
          <p:spPr>
            <a:xfrm>
              <a:off x="4580238" y="4957119"/>
              <a:ext cx="609600" cy="772672"/>
            </a:xfrm>
            <a:prstGeom prst="actionButtonDocumen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sp>
        <p:nvSpPr>
          <p:cNvPr id="48" name="Title 2"/>
          <p:cNvSpPr>
            <a:spLocks noGrp="1"/>
          </p:cNvSpPr>
          <p:nvPr>
            <p:ph type="title"/>
          </p:nvPr>
        </p:nvSpPr>
        <p:spPr>
          <a:xfrm>
            <a:off x="269170" y="289512"/>
            <a:ext cx="11652805" cy="899665"/>
          </a:xfrm>
        </p:spPr>
        <p:txBody>
          <a:bodyPr/>
          <a:lstStyle/>
          <a:p>
            <a:r>
              <a:rPr lang="en-US" dirty="0" smtClean="0"/>
              <a:t>Hybrid Architecture</a:t>
            </a:r>
            <a:endParaRPr lang="en-US" dirty="0"/>
          </a:p>
        </p:txBody>
      </p:sp>
    </p:spTree>
    <p:extLst>
      <p:ext uri="{BB962C8B-B14F-4D97-AF65-F5344CB8AC3E}">
        <p14:creationId xmlns:p14="http://schemas.microsoft.com/office/powerpoint/2010/main" val="2828814248"/>
      </p:ext>
    </p:extLst>
  </p:cSld>
  <p:clrMapOvr>
    <a:masterClrMapping/>
  </p:clrMapOvr>
  <p:transition advTm="407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par>
                          <p:cTn id="12" fill="hold">
                            <p:stCondLst>
                              <p:cond delay="0"/>
                            </p:stCondLst>
                            <p:childTnLst>
                              <p:par>
                                <p:cTn id="13" presetID="22" presetClass="entr" presetSubtype="2"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par>
                                <p:cTn id="16" presetID="22" presetClass="entr" presetSubtype="2"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3.33333E-6 3.7037E-7 L 0.00417 -0.35116 " pathEditMode="relative" rAng="0" ptsTypes="AA">
                                      <p:cBhvr>
                                        <p:cTn id="38" dur="2000" fill="hold"/>
                                        <p:tgtEl>
                                          <p:spTgt spid="16"/>
                                        </p:tgtEl>
                                        <p:attrNameLst>
                                          <p:attrName>ppt_x</p:attrName>
                                          <p:attrName>ppt_y</p:attrName>
                                        </p:attrNameLst>
                                      </p:cBhvr>
                                      <p:rCtr x="208" y="-17569"/>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par>
                          <p:cTn id="60" fill="hold">
                            <p:stCondLst>
                              <p:cond delay="500"/>
                            </p:stCondLst>
                            <p:childTnLst>
                              <p:par>
                                <p:cTn id="61" presetID="22" presetClass="entr" presetSubtype="4" fill="hold"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down)">
                                      <p:cBhvr>
                                        <p:cTn id="63" dur="500"/>
                                        <p:tgtEl>
                                          <p:spTgt spid="41"/>
                                        </p:tgtEl>
                                      </p:cBhvr>
                                    </p:animEffect>
                                  </p:childTnLst>
                                </p:cTn>
                              </p:par>
                              <p:par>
                                <p:cTn id="64" presetID="22" presetClass="entr" presetSubtype="4"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down)">
                                      <p:cBhvr>
                                        <p:cTn id="69" dur="500"/>
                                        <p:tgtEl>
                                          <p:spTgt spid="46"/>
                                        </p:tgtEl>
                                      </p:cBhvr>
                                    </p:animEffect>
                                  </p:childTnLst>
                                </p:cTn>
                              </p:par>
                              <p:par>
                                <p:cTn id="70" presetID="22" presetClass="entr" presetSubtype="4"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down)">
                                      <p:cBhvr>
                                        <p:cTn id="72" dur="500"/>
                                        <p:tgtEl>
                                          <p:spTgt spid="45"/>
                                        </p:tgtEl>
                                      </p:cBhvr>
                                    </p:animEffect>
                                  </p:childTnLst>
                                </p:cTn>
                              </p:par>
                              <p:par>
                                <p:cTn id="73" presetID="22" presetClass="entr" presetSubtype="4"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par>
                                <p:cTn id="76" presetID="22" presetClass="entr" presetSubtype="4"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down)">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8" grpId="0" animBg="1"/>
      <p:bldP spid="20" grpId="0" animBg="1"/>
      <p:bldP spid="22" grpId="0" animBg="1"/>
      <p:bldP spid="23" grpId="0" animBg="1"/>
      <p:bldP spid="24" grpId="0" animBg="1"/>
      <p:bldP spid="25" grpId="0" animBg="1"/>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Adopting the Cloud</a:t>
            </a:r>
            <a:endParaRPr lang="en-US" dirty="0"/>
          </a:p>
        </p:txBody>
      </p:sp>
    </p:spTree>
    <p:extLst>
      <p:ext uri="{BB962C8B-B14F-4D97-AF65-F5344CB8AC3E}">
        <p14:creationId xmlns:p14="http://schemas.microsoft.com/office/powerpoint/2010/main" val="150893050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Lift &amp; Shift</a:t>
            </a:r>
            <a:endParaRPr lang="en-US" sz="5400" dirty="0"/>
          </a:p>
        </p:txBody>
      </p:sp>
      <p:sp>
        <p:nvSpPr>
          <p:cNvPr id="3" name="Text Placeholder 2"/>
          <p:cNvSpPr>
            <a:spLocks noGrp="1"/>
          </p:cNvSpPr>
          <p:nvPr>
            <p:ph type="body" sz="quarter" idx="4294967295"/>
          </p:nvPr>
        </p:nvSpPr>
        <p:spPr>
          <a:xfrm>
            <a:off x="269170" y="1437409"/>
            <a:ext cx="10815638" cy="4419649"/>
          </a:xfrm>
        </p:spPr>
        <p:txBody>
          <a:bodyPr/>
          <a:lstStyle/>
          <a:p>
            <a:pPr marL="0" indent="0">
              <a:lnSpc>
                <a:spcPct val="100000"/>
              </a:lnSpc>
              <a:buNone/>
            </a:pPr>
            <a:r>
              <a:rPr lang="en-US" sz="4000" dirty="0">
                <a:solidFill>
                  <a:schemeClr val="tx2"/>
                </a:solidFill>
              </a:rPr>
              <a:t>Build Virtual Machine in the Cloud</a:t>
            </a:r>
          </a:p>
          <a:p>
            <a:pPr marL="345282" lvl="1" indent="-342900" defTabSz="685835">
              <a:lnSpc>
                <a:spcPct val="120000"/>
              </a:lnSpc>
              <a:spcBef>
                <a:spcPts val="0"/>
              </a:spcBef>
              <a:buSzPct val="80000"/>
            </a:pPr>
            <a:r>
              <a:rPr lang="en-US" sz="2000" spc="-38" dirty="0">
                <a:solidFill>
                  <a:schemeClr val="tx1">
                    <a:alpha val="99000"/>
                  </a:schemeClr>
                </a:solidFill>
              </a:rPr>
              <a:t>Lowers upload time and dependency risk</a:t>
            </a:r>
          </a:p>
          <a:p>
            <a:pPr marL="345282" lvl="1" indent="-342900" defTabSz="685835">
              <a:lnSpc>
                <a:spcPct val="120000"/>
              </a:lnSpc>
              <a:spcBef>
                <a:spcPts val="0"/>
              </a:spcBef>
              <a:buSzPct val="80000"/>
            </a:pPr>
            <a:r>
              <a:rPr lang="en-US" sz="2000" spc="-38" dirty="0">
                <a:solidFill>
                  <a:schemeClr val="tx1">
                    <a:alpha val="99000"/>
                  </a:schemeClr>
                </a:solidFill>
              </a:rPr>
              <a:t>Requires upload and installation of application and data </a:t>
            </a:r>
          </a:p>
          <a:p>
            <a:pPr>
              <a:lnSpc>
                <a:spcPct val="100000"/>
              </a:lnSpc>
            </a:pPr>
            <a:endParaRPr lang="en-US" sz="2800" dirty="0">
              <a:solidFill>
                <a:schemeClr val="tx1"/>
              </a:solidFill>
            </a:endParaRPr>
          </a:p>
          <a:p>
            <a:pPr marL="0" indent="0">
              <a:lnSpc>
                <a:spcPct val="100000"/>
              </a:lnSpc>
              <a:buNone/>
            </a:pPr>
            <a:r>
              <a:rPr lang="en-US" sz="4000" dirty="0">
                <a:solidFill>
                  <a:schemeClr val="tx2"/>
                </a:solidFill>
              </a:rPr>
              <a:t>Migrating an Existing Virtual Machine</a:t>
            </a:r>
          </a:p>
          <a:p>
            <a:pPr marL="345282" lvl="1" indent="-342900" defTabSz="685835">
              <a:lnSpc>
                <a:spcPct val="120000"/>
              </a:lnSpc>
              <a:spcBef>
                <a:spcPts val="0"/>
              </a:spcBef>
              <a:buSzPct val="80000"/>
            </a:pPr>
            <a:r>
              <a:rPr lang="en-US" sz="2000" spc="-38" dirty="0">
                <a:solidFill>
                  <a:schemeClr val="tx1">
                    <a:alpha val="99000"/>
                  </a:schemeClr>
                </a:solidFill>
              </a:rPr>
              <a:t>Application, Configuration and Data in an installed Working State </a:t>
            </a:r>
          </a:p>
          <a:p>
            <a:pPr marL="345282" lvl="1" indent="-342900" defTabSz="685835">
              <a:lnSpc>
                <a:spcPct val="120000"/>
              </a:lnSpc>
              <a:spcBef>
                <a:spcPts val="0"/>
              </a:spcBef>
              <a:buSzPct val="80000"/>
            </a:pPr>
            <a:r>
              <a:rPr lang="en-US" sz="2000" spc="-38" dirty="0">
                <a:solidFill>
                  <a:schemeClr val="tx1">
                    <a:alpha val="99000"/>
                  </a:schemeClr>
                </a:solidFill>
              </a:rPr>
              <a:t>Requires uploading a large amount of data and a higher risk of drivers or other hardware dependencies on VM not available in the cloud</a:t>
            </a:r>
          </a:p>
          <a:p>
            <a:pPr>
              <a:lnSpc>
                <a:spcPct val="100000"/>
              </a:lnSpc>
            </a:pPr>
            <a:endParaRPr lang="en-US" sz="2800" dirty="0" smtClean="0">
              <a:solidFill>
                <a:schemeClr val="accent5"/>
              </a:solidFill>
              <a:latin typeface="+mn-lt"/>
            </a:endParaRPr>
          </a:p>
        </p:txBody>
      </p:sp>
    </p:spTree>
    <p:extLst>
      <p:ext uri="{BB962C8B-B14F-4D97-AF65-F5344CB8AC3E}">
        <p14:creationId xmlns:p14="http://schemas.microsoft.com/office/powerpoint/2010/main" val="1968263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Migrating a Multi-VM Application</a:t>
            </a:r>
            <a:endParaRPr lang="en-US" sz="5400" dirty="0"/>
          </a:p>
        </p:txBody>
      </p:sp>
      <p:sp>
        <p:nvSpPr>
          <p:cNvPr id="32" name="Text Placeholder 21"/>
          <p:cNvSpPr>
            <a:spLocks noGrp="1"/>
          </p:cNvSpPr>
          <p:nvPr>
            <p:ph type="body" sz="quarter" idx="4294967295"/>
          </p:nvPr>
        </p:nvSpPr>
        <p:spPr>
          <a:xfrm>
            <a:off x="269170" y="1390014"/>
            <a:ext cx="10533063" cy="1415750"/>
          </a:xfrm>
        </p:spPr>
        <p:txBody>
          <a:bodyPr/>
          <a:lstStyle/>
          <a:p>
            <a:pPr marL="0" indent="0">
              <a:lnSpc>
                <a:spcPct val="100000"/>
              </a:lnSpc>
              <a:buNone/>
            </a:pPr>
            <a:r>
              <a:rPr lang="en-US" sz="4000" dirty="0">
                <a:solidFill>
                  <a:schemeClr val="tx2"/>
                </a:solidFill>
              </a:rPr>
              <a:t>Cloud Service Acts as a Networking Boundary</a:t>
            </a:r>
          </a:p>
          <a:p>
            <a:pPr marL="345282" lvl="1" indent="-342900" defTabSz="685835">
              <a:lnSpc>
                <a:spcPct val="100000"/>
              </a:lnSpc>
              <a:spcBef>
                <a:spcPts val="0"/>
              </a:spcBef>
              <a:buSzPct val="80000"/>
            </a:pPr>
            <a:r>
              <a:rPr lang="en-US" sz="2000" spc="-38" dirty="0">
                <a:solidFill>
                  <a:schemeClr val="tx1">
                    <a:alpha val="99000"/>
                  </a:schemeClr>
                </a:solidFill>
              </a:rPr>
              <a:t>All VMs in the same service can communicate directly</a:t>
            </a:r>
          </a:p>
          <a:p>
            <a:pPr marL="345282" lvl="1" indent="-342900" defTabSz="685835">
              <a:lnSpc>
                <a:spcPct val="100000"/>
              </a:lnSpc>
              <a:spcBef>
                <a:spcPts val="0"/>
              </a:spcBef>
              <a:buSzPct val="80000"/>
            </a:pPr>
            <a:r>
              <a:rPr lang="en-US" sz="2000" spc="-38" dirty="0">
                <a:solidFill>
                  <a:schemeClr val="tx1">
                    <a:alpha val="99000"/>
                  </a:schemeClr>
                </a:solidFill>
              </a:rPr>
              <a:t>Name resolution between VMs is automatic with Windows Azure provided DNS</a:t>
            </a:r>
          </a:p>
        </p:txBody>
      </p:sp>
      <p:sp>
        <p:nvSpPr>
          <p:cNvPr id="4" name="Rectangle 3"/>
          <p:cNvSpPr/>
          <p:nvPr/>
        </p:nvSpPr>
        <p:spPr bwMode="auto">
          <a:xfrm>
            <a:off x="2141536" y="3512951"/>
            <a:ext cx="7176978" cy="309204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2245898" y="3614879"/>
            <a:ext cx="2660985" cy="533992"/>
          </a:xfrm>
          <a:prstGeom prst="rect">
            <a:avLst/>
          </a:prstGeom>
          <a:no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6" name="Rounded Rectangle 5"/>
          <p:cNvSpPr/>
          <p:nvPr/>
        </p:nvSpPr>
        <p:spPr bwMode="auto">
          <a:xfrm>
            <a:off x="2285914" y="4212669"/>
            <a:ext cx="6655980" cy="2334227"/>
          </a:xfrm>
          <a:prstGeom prst="roundRect">
            <a:avLst/>
          </a:prstGeom>
          <a:solidFill>
            <a:schemeClr val="accent3"/>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TextBox 7"/>
          <p:cNvSpPr txBox="1"/>
          <p:nvPr/>
        </p:nvSpPr>
        <p:spPr>
          <a:xfrm>
            <a:off x="2477971" y="4637228"/>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a:t>
            </a:r>
            <a:r>
              <a:rPr lang="en-US" sz="1600" u="sng" dirty="0" smtClean="0">
                <a:solidFill>
                  <a:schemeClr val="bg1"/>
                </a:solidFill>
              </a:rPr>
              <a:t>Machine</a:t>
            </a:r>
          </a:p>
          <a:p>
            <a:pPr>
              <a:lnSpc>
                <a:spcPct val="90000"/>
              </a:lnSpc>
              <a:spcBef>
                <a:spcPct val="20000"/>
              </a:spcBef>
              <a:buSzPct val="80000"/>
            </a:pPr>
            <a:r>
              <a:rPr lang="en-US" sz="1200" dirty="0" smtClean="0">
                <a:solidFill>
                  <a:schemeClr val="bg1"/>
                </a:solidFill>
              </a:rPr>
              <a:t>VM Name: iisvm1</a:t>
            </a:r>
          </a:p>
          <a:p>
            <a:pPr>
              <a:lnSpc>
                <a:spcPct val="90000"/>
              </a:lnSpc>
              <a:spcBef>
                <a:spcPct val="20000"/>
              </a:spcBef>
              <a:buSzPct val="80000"/>
            </a:pPr>
            <a:r>
              <a:rPr lang="en-US" sz="1200" dirty="0" smtClean="0">
                <a:solidFill>
                  <a:schemeClr val="bg1"/>
                </a:solidFill>
              </a:rPr>
              <a:t>10.1.5.6</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29" name="TextBox 28"/>
          <p:cNvSpPr txBox="1"/>
          <p:nvPr/>
        </p:nvSpPr>
        <p:spPr>
          <a:xfrm>
            <a:off x="7297684" y="4565697"/>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Name</a:t>
            </a:r>
            <a:r>
              <a:rPr lang="en-US" sz="1200" dirty="0">
                <a:solidFill>
                  <a:schemeClr val="bg1"/>
                </a:solidFill>
              </a:rPr>
              <a:t>: </a:t>
            </a:r>
            <a:r>
              <a:rPr lang="en-US" sz="1200" dirty="0" smtClean="0">
                <a:solidFill>
                  <a:schemeClr val="bg1"/>
                </a:solidFill>
              </a:rPr>
              <a:t>iisvm2</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10.1.5.7</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1" name="Left-Right Arrow 30"/>
          <p:cNvSpPr/>
          <p:nvPr/>
        </p:nvSpPr>
        <p:spPr bwMode="auto">
          <a:xfrm>
            <a:off x="4858099" y="4770608"/>
            <a:ext cx="1374588"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6" name="TextBox 35"/>
          <p:cNvSpPr txBox="1"/>
          <p:nvPr/>
        </p:nvSpPr>
        <p:spPr>
          <a:xfrm>
            <a:off x="6243884" y="5840316"/>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a:t>
            </a:r>
            <a:r>
              <a:rPr lang="en-US" sz="1200" dirty="0">
                <a:solidFill>
                  <a:schemeClr val="bg1"/>
                </a:solidFill>
              </a:rPr>
              <a:t>Name: </a:t>
            </a:r>
            <a:r>
              <a:rPr lang="en-US" sz="1200" dirty="0" smtClean="0">
                <a:solidFill>
                  <a:schemeClr val="bg1"/>
                </a:solidFill>
              </a:rPr>
              <a:t>sqlvm1</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10.1.5.8</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7" name="Left-Right Arrow 36"/>
          <p:cNvSpPr/>
          <p:nvPr/>
        </p:nvSpPr>
        <p:spPr bwMode="auto">
          <a:xfrm rot="2790636">
            <a:off x="4386936" y="5586351"/>
            <a:ext cx="958457"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8" name="Left-Right Arrow 37"/>
          <p:cNvSpPr/>
          <p:nvPr/>
        </p:nvSpPr>
        <p:spPr bwMode="auto">
          <a:xfrm rot="18919796">
            <a:off x="5764656" y="5577986"/>
            <a:ext cx="958457"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40" name="Freeform 27"/>
          <p:cNvSpPr>
            <a:spLocks noChangeAspect="1" noEditPoints="1"/>
          </p:cNvSpPr>
          <p:nvPr/>
        </p:nvSpPr>
        <p:spPr bwMode="black">
          <a:xfrm>
            <a:off x="4626353" y="3088983"/>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41" name="Freeform 27"/>
          <p:cNvSpPr>
            <a:spLocks noChangeAspect="1" noEditPoints="1"/>
          </p:cNvSpPr>
          <p:nvPr/>
        </p:nvSpPr>
        <p:spPr bwMode="black">
          <a:xfrm>
            <a:off x="5443472" y="2953285"/>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42" name="Freeform 27"/>
          <p:cNvSpPr>
            <a:spLocks noChangeAspect="1" noEditPoints="1"/>
          </p:cNvSpPr>
          <p:nvPr/>
        </p:nvSpPr>
        <p:spPr bwMode="black">
          <a:xfrm>
            <a:off x="6163819" y="3078350"/>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95" name="Rectangle 94"/>
          <p:cNvSpPr/>
          <p:nvPr/>
        </p:nvSpPr>
        <p:spPr>
          <a:xfrm>
            <a:off x="6016879" y="3651613"/>
            <a:ext cx="1128386" cy="4247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Load Balancer</a:t>
            </a:r>
          </a:p>
          <a:p>
            <a:pPr algn="ctr" defTabSz="913529" fontAlgn="base">
              <a:lnSpc>
                <a:spcPct val="90000"/>
              </a:lnSpc>
              <a:spcBef>
                <a:spcPct val="0"/>
              </a:spcBef>
              <a:spcAft>
                <a:spcPct val="0"/>
              </a:spcAft>
            </a:pPr>
            <a:r>
              <a:rPr lang="en-US" sz="1200" dirty="0">
                <a:solidFill>
                  <a:schemeClr val="bg1"/>
                </a:solidFill>
              </a:rPr>
              <a:t>Public IP</a:t>
            </a:r>
          </a:p>
        </p:txBody>
      </p:sp>
      <p:cxnSp>
        <p:nvCxnSpPr>
          <p:cNvPr id="99" name="Straight Connector 98"/>
          <p:cNvCxnSpPr>
            <a:stCxn id="94" idx="1"/>
          </p:cNvCxnSpPr>
          <p:nvPr/>
        </p:nvCxnSpPr>
        <p:spPr>
          <a:xfrm flipV="1">
            <a:off x="5655394" y="3249305"/>
            <a:ext cx="4608" cy="359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775616" y="3350737"/>
            <a:ext cx="457071"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5018084" y="3350737"/>
            <a:ext cx="521526"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4" idx="10"/>
          </p:cNvCxnSpPr>
          <p:nvPr/>
        </p:nvCxnSpPr>
        <p:spPr>
          <a:xfrm flipH="1">
            <a:off x="4692716" y="4084882"/>
            <a:ext cx="890133" cy="4808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646745" y="4053613"/>
            <a:ext cx="796101" cy="4695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black">
          <a:xfrm>
            <a:off x="5194675" y="3561556"/>
            <a:ext cx="830326" cy="640637"/>
            <a:chOff x="7010400" y="2133600"/>
            <a:chExt cx="1379538" cy="1065213"/>
          </a:xfrm>
          <a:solidFill>
            <a:schemeClr val="bg1"/>
          </a:solidFill>
        </p:grpSpPr>
        <p:sp>
          <p:nvSpPr>
            <p:cNvPr id="4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pic>
        <p:nvPicPr>
          <p:cNvPr id="3" name="Picture 2"/>
          <p:cNvPicPr>
            <a:picLocks noChangeAspect="1"/>
          </p:cNvPicPr>
          <p:nvPr/>
        </p:nvPicPr>
        <p:blipFill>
          <a:blip r:embed="rId3"/>
          <a:stretch>
            <a:fillRect/>
          </a:stretch>
        </p:blipFill>
        <p:spPr>
          <a:xfrm>
            <a:off x="4150360" y="4655084"/>
            <a:ext cx="652500" cy="596250"/>
          </a:xfrm>
          <a:prstGeom prst="rect">
            <a:avLst/>
          </a:prstGeom>
        </p:spPr>
      </p:pic>
      <p:pic>
        <p:nvPicPr>
          <p:cNvPr id="7" name="Picture 6"/>
          <p:cNvPicPr>
            <a:picLocks noChangeAspect="1"/>
          </p:cNvPicPr>
          <p:nvPr/>
        </p:nvPicPr>
        <p:blipFill>
          <a:blip r:embed="rId3"/>
          <a:stretch>
            <a:fillRect/>
          </a:stretch>
        </p:blipFill>
        <p:spPr>
          <a:xfrm>
            <a:off x="6377065" y="4675239"/>
            <a:ext cx="652500" cy="596250"/>
          </a:xfrm>
          <a:prstGeom prst="rect">
            <a:avLst/>
          </a:prstGeom>
        </p:spPr>
      </p:pic>
      <p:pic>
        <p:nvPicPr>
          <p:cNvPr id="10" name="Picture 9"/>
          <p:cNvPicPr>
            <a:picLocks noChangeAspect="1"/>
          </p:cNvPicPr>
          <p:nvPr/>
        </p:nvPicPr>
        <p:blipFill>
          <a:blip r:embed="rId3"/>
          <a:stretch>
            <a:fillRect/>
          </a:stretch>
        </p:blipFill>
        <p:spPr>
          <a:xfrm>
            <a:off x="5228169" y="5846828"/>
            <a:ext cx="652500" cy="596250"/>
          </a:xfrm>
          <a:prstGeom prst="rect">
            <a:avLst/>
          </a:prstGeom>
        </p:spPr>
      </p:pic>
    </p:spTree>
    <p:extLst>
      <p:ext uri="{BB962C8B-B14F-4D97-AF65-F5344CB8AC3E}">
        <p14:creationId xmlns:p14="http://schemas.microsoft.com/office/powerpoint/2010/main" val="362709329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Virtual Machine Migration</a:t>
            </a:r>
            <a:endParaRPr lang="en-US" sz="5400" dirty="0"/>
          </a:p>
        </p:txBody>
      </p:sp>
      <p:sp>
        <p:nvSpPr>
          <p:cNvPr id="5" name="Text Placeholder 4"/>
          <p:cNvSpPr>
            <a:spLocks noGrp="1"/>
          </p:cNvSpPr>
          <p:nvPr>
            <p:ph type="body" sz="quarter" idx="4294967295"/>
          </p:nvPr>
        </p:nvSpPr>
        <p:spPr>
          <a:xfrm>
            <a:off x="269170" y="1427018"/>
            <a:ext cx="11149013" cy="3877258"/>
          </a:xfrm>
        </p:spPr>
        <p:txBody>
          <a:bodyPr/>
          <a:lstStyle/>
          <a:p>
            <a:pPr marL="0" indent="0" defTabSz="914064">
              <a:lnSpc>
                <a:spcPct val="100000"/>
              </a:lnSpc>
              <a:spcBef>
                <a:spcPct val="20000"/>
              </a:spcBef>
              <a:spcAft>
                <a:spcPts val="0"/>
              </a:spcAft>
              <a:buSzPct val="90000"/>
              <a:buNone/>
            </a:pPr>
            <a:r>
              <a:rPr lang="en-US" spc="0" dirty="0">
                <a:solidFill>
                  <a:schemeClr val="tx2"/>
                </a:solidFill>
                <a:latin typeface="+mj-lt"/>
              </a:rPr>
              <a:t>Windows Azure Supports VHD File Format</a:t>
            </a:r>
          </a:p>
          <a:p>
            <a:r>
              <a:rPr lang="en-US" sz="2000" spc="-38" dirty="0">
                <a:solidFill>
                  <a:schemeClr val="tx1">
                    <a:alpha val="99000"/>
                  </a:schemeClr>
                </a:solidFill>
                <a:latin typeface="+mn-lt"/>
              </a:rPr>
              <a:t>Other formats will have to be converted or migrated before upload</a:t>
            </a:r>
          </a:p>
          <a:p>
            <a:pPr marL="0" indent="0">
              <a:lnSpc>
                <a:spcPct val="100000"/>
              </a:lnSpc>
              <a:buNone/>
            </a:pPr>
            <a:r>
              <a:rPr lang="en-US" dirty="0">
                <a:solidFill>
                  <a:schemeClr val="tx2"/>
                </a:solidFill>
              </a:rPr>
              <a:t>Upload Existing VHDs using </a:t>
            </a:r>
            <a:r>
              <a:rPr lang="en-US" dirty="0" smtClean="0">
                <a:solidFill>
                  <a:schemeClr val="tx2"/>
                </a:solidFill>
              </a:rPr>
              <a:t>PS (Add-</a:t>
            </a:r>
            <a:r>
              <a:rPr lang="en-US" dirty="0" err="1" smtClean="0">
                <a:solidFill>
                  <a:schemeClr val="tx2"/>
                </a:solidFill>
              </a:rPr>
              <a:t>AzureVHD</a:t>
            </a:r>
            <a:r>
              <a:rPr lang="en-US" dirty="0" smtClean="0">
                <a:solidFill>
                  <a:schemeClr val="tx2"/>
                </a:solidFill>
              </a:rPr>
              <a:t>)</a:t>
            </a:r>
            <a:endParaRPr lang="en-US" dirty="0">
              <a:solidFill>
                <a:schemeClr val="tx2"/>
              </a:solidFill>
            </a:endParaRPr>
          </a:p>
          <a:p>
            <a:r>
              <a:rPr lang="en-US" sz="2000" spc="-38" dirty="0">
                <a:solidFill>
                  <a:schemeClr val="tx1">
                    <a:alpha val="99000"/>
                  </a:schemeClr>
                </a:solidFill>
                <a:latin typeface="+mn-lt"/>
              </a:rPr>
              <a:t>Supports Resuming Failed Transfers </a:t>
            </a:r>
          </a:p>
          <a:p>
            <a:r>
              <a:rPr lang="en-US" sz="2000" spc="-38" dirty="0">
                <a:solidFill>
                  <a:schemeClr val="tx1">
                    <a:alpha val="99000"/>
                  </a:schemeClr>
                </a:solidFill>
                <a:latin typeface="+mn-lt"/>
              </a:rPr>
              <a:t>Converting from Dynamic to Fixed Disk on Upload</a:t>
            </a:r>
          </a:p>
          <a:p>
            <a:r>
              <a:rPr lang="en-US" sz="2000" spc="-38" dirty="0">
                <a:solidFill>
                  <a:schemeClr val="tx1">
                    <a:alpha val="99000"/>
                  </a:schemeClr>
                </a:solidFill>
                <a:latin typeface="+mn-lt"/>
              </a:rPr>
              <a:t>Efficient Upload – does not send empty bytes</a:t>
            </a:r>
          </a:p>
          <a:p>
            <a:pPr marL="0" indent="0">
              <a:lnSpc>
                <a:spcPct val="100000"/>
              </a:lnSpc>
              <a:buNone/>
            </a:pPr>
            <a:r>
              <a:rPr lang="en-US" dirty="0">
                <a:solidFill>
                  <a:schemeClr val="tx2"/>
                </a:solidFill>
              </a:rPr>
              <a:t>Things to Do Before Uploading OS Disk</a:t>
            </a:r>
          </a:p>
          <a:p>
            <a:r>
              <a:rPr lang="en-US" sz="2000" spc="-38" dirty="0">
                <a:solidFill>
                  <a:schemeClr val="tx1">
                    <a:alpha val="99000"/>
                  </a:schemeClr>
                </a:solidFill>
                <a:latin typeface="+mn-lt"/>
              </a:rPr>
              <a:t>Enable Remote Access </a:t>
            </a:r>
          </a:p>
        </p:txBody>
      </p:sp>
    </p:spTree>
    <p:extLst>
      <p:ext uri="{BB962C8B-B14F-4D97-AF65-F5344CB8AC3E}">
        <p14:creationId xmlns:p14="http://schemas.microsoft.com/office/powerpoint/2010/main" val="18812235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Migrating a Simple Virtual Machine</a:t>
            </a:r>
            <a:endParaRPr lang="en-US" sz="5400" dirty="0"/>
          </a:p>
        </p:txBody>
      </p:sp>
      <p:sp>
        <p:nvSpPr>
          <p:cNvPr id="4" name="Rectangle 3"/>
          <p:cNvSpPr/>
          <p:nvPr/>
        </p:nvSpPr>
        <p:spPr bwMode="auto">
          <a:xfrm>
            <a:off x="287779" y="1584976"/>
            <a:ext cx="3403357" cy="457546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355925" y="1930825"/>
            <a:ext cx="2628925" cy="1304973"/>
          </a:xfrm>
          <a:prstGeom prst="rect">
            <a:avLst/>
          </a:prstGeom>
          <a:noFill/>
        </p:spPr>
        <p:txBody>
          <a:bodyPr wrap="none" lIns="0" tIns="0" rIns="0" bIns="0" rtlCol="0">
            <a:spAutoFit/>
          </a:bodyPr>
          <a:lstStyle/>
          <a:p>
            <a:pPr>
              <a:lnSpc>
                <a:spcPct val="90000"/>
              </a:lnSpc>
              <a:spcBef>
                <a:spcPct val="20000"/>
              </a:spcBef>
              <a:buSzPct val="80000"/>
            </a:pPr>
            <a:r>
              <a:rPr lang="en-US" sz="1600" u="sng" dirty="0" smtClean="0">
                <a:solidFill>
                  <a:schemeClr val="bg1"/>
                </a:solidFill>
              </a:rPr>
              <a:t>On-Premises Virtual Machine</a:t>
            </a:r>
          </a:p>
          <a:p>
            <a:pPr>
              <a:lnSpc>
                <a:spcPct val="90000"/>
              </a:lnSpc>
              <a:spcBef>
                <a:spcPct val="20000"/>
              </a:spcBef>
              <a:buSzPct val="80000"/>
            </a:pPr>
            <a:r>
              <a:rPr lang="en-US" sz="1600" dirty="0" smtClean="0">
                <a:solidFill>
                  <a:schemeClr val="bg1"/>
                </a:solidFill>
              </a:rPr>
              <a:t>Machine </a:t>
            </a:r>
            <a:r>
              <a:rPr lang="en-US" sz="1600" dirty="0">
                <a:solidFill>
                  <a:schemeClr val="bg1"/>
                </a:solidFill>
              </a:rPr>
              <a:t>Name: APPSRV1</a:t>
            </a:r>
          </a:p>
          <a:p>
            <a:pPr>
              <a:lnSpc>
                <a:spcPct val="90000"/>
              </a:lnSpc>
              <a:spcBef>
                <a:spcPct val="20000"/>
              </a:spcBef>
              <a:buSzPct val="80000"/>
            </a:pPr>
            <a:r>
              <a:rPr lang="en-US" sz="1600" dirty="0">
                <a:solidFill>
                  <a:schemeClr val="bg1"/>
                </a:solidFill>
              </a:rPr>
              <a:t>Memory: 8 GB </a:t>
            </a:r>
          </a:p>
          <a:p>
            <a:pPr>
              <a:lnSpc>
                <a:spcPct val="90000"/>
              </a:lnSpc>
              <a:spcBef>
                <a:spcPct val="20000"/>
              </a:spcBef>
              <a:buSzPct val="80000"/>
            </a:pPr>
            <a:r>
              <a:rPr lang="en-US" sz="1600" dirty="0">
                <a:solidFill>
                  <a:schemeClr val="bg1"/>
                </a:solidFill>
              </a:rPr>
              <a:t>Cores: 4</a:t>
            </a:r>
          </a:p>
          <a:p>
            <a:pPr>
              <a:lnSpc>
                <a:spcPct val="90000"/>
              </a:lnSpc>
              <a:spcBef>
                <a:spcPct val="20000"/>
              </a:spcBef>
              <a:buSzPct val="80000"/>
            </a:pPr>
            <a:r>
              <a:rPr lang="en-US" sz="1600" dirty="0">
                <a:solidFill>
                  <a:schemeClr val="bg1"/>
                </a:solidFill>
              </a:rPr>
              <a:t>Ports: </a:t>
            </a:r>
            <a:r>
              <a:rPr lang="en-US" sz="1600" dirty="0" smtClean="0">
                <a:solidFill>
                  <a:schemeClr val="bg1"/>
                </a:solidFill>
              </a:rPr>
              <a:t>80/443 for </a:t>
            </a:r>
            <a:r>
              <a:rPr lang="en-US" sz="1600" dirty="0">
                <a:solidFill>
                  <a:schemeClr val="bg1"/>
                </a:solidFill>
              </a:rPr>
              <a:t>http/https</a:t>
            </a:r>
          </a:p>
        </p:txBody>
      </p:sp>
      <p:sp>
        <p:nvSpPr>
          <p:cNvPr id="6" name="Freeform 79"/>
          <p:cNvSpPr>
            <a:spLocks noEditPoints="1"/>
          </p:cNvSpPr>
          <p:nvPr>
            <p:custDataLst>
              <p:tags r:id="rId1"/>
            </p:custDataLst>
          </p:nvPr>
        </p:nvSpPr>
        <p:spPr bwMode="black">
          <a:xfrm>
            <a:off x="397001" y="3669428"/>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7" name="TextBox 6"/>
          <p:cNvSpPr txBox="1"/>
          <p:nvPr/>
        </p:nvSpPr>
        <p:spPr>
          <a:xfrm>
            <a:off x="797415" y="365842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C:\</a:t>
            </a:r>
          </a:p>
          <a:p>
            <a:pPr>
              <a:lnSpc>
                <a:spcPct val="90000"/>
              </a:lnSpc>
              <a:spcBef>
                <a:spcPct val="20000"/>
              </a:spcBef>
              <a:buSzPct val="80000"/>
            </a:pPr>
            <a:r>
              <a:rPr lang="en-US" sz="1600" dirty="0">
                <a:solidFill>
                  <a:schemeClr val="bg1"/>
                </a:solidFill>
              </a:rPr>
              <a:t>Host: C:\VMs\APP-OS.vhd</a:t>
            </a:r>
          </a:p>
          <a:p>
            <a:pPr>
              <a:lnSpc>
                <a:spcPct val="90000"/>
              </a:lnSpc>
              <a:spcBef>
                <a:spcPct val="20000"/>
              </a:spcBef>
              <a:buSzPct val="80000"/>
            </a:pPr>
            <a:endParaRPr lang="en-US" sz="1600" u="sng" dirty="0">
              <a:solidFill>
                <a:schemeClr val="bg1"/>
              </a:solidFill>
            </a:endParaRPr>
          </a:p>
        </p:txBody>
      </p:sp>
      <p:sp>
        <p:nvSpPr>
          <p:cNvPr id="8" name="Freeform 79"/>
          <p:cNvSpPr>
            <a:spLocks noEditPoints="1"/>
          </p:cNvSpPr>
          <p:nvPr>
            <p:custDataLst>
              <p:tags r:id="rId2"/>
            </p:custDataLst>
          </p:nvPr>
        </p:nvSpPr>
        <p:spPr bwMode="black">
          <a:xfrm>
            <a:off x="406180" y="422945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9" name="TextBox 8"/>
          <p:cNvSpPr txBox="1"/>
          <p:nvPr/>
        </p:nvSpPr>
        <p:spPr>
          <a:xfrm>
            <a:off x="795577" y="421845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D:\</a:t>
            </a:r>
          </a:p>
          <a:p>
            <a:pPr>
              <a:lnSpc>
                <a:spcPct val="90000"/>
              </a:lnSpc>
              <a:spcBef>
                <a:spcPct val="20000"/>
              </a:spcBef>
              <a:buSzPct val="80000"/>
            </a:pPr>
            <a:r>
              <a:rPr lang="en-US" sz="1600" dirty="0">
                <a:solidFill>
                  <a:schemeClr val="bg1"/>
                </a:solidFill>
              </a:rPr>
              <a:t>Host: D:\VMs\APP-Data.vhd</a:t>
            </a:r>
          </a:p>
          <a:p>
            <a:pPr>
              <a:lnSpc>
                <a:spcPct val="90000"/>
              </a:lnSpc>
              <a:spcBef>
                <a:spcPct val="20000"/>
              </a:spcBef>
              <a:buSzPct val="80000"/>
            </a:pPr>
            <a:endParaRPr lang="en-US" sz="1600" u="sng" dirty="0">
              <a:solidFill>
                <a:schemeClr val="bg1"/>
              </a:solidFill>
            </a:endParaRPr>
          </a:p>
        </p:txBody>
      </p:sp>
      <p:sp>
        <p:nvSpPr>
          <p:cNvPr id="10" name="Freeform 79"/>
          <p:cNvSpPr>
            <a:spLocks noEditPoints="1"/>
          </p:cNvSpPr>
          <p:nvPr>
            <p:custDataLst>
              <p:tags r:id="rId3"/>
            </p:custDataLst>
          </p:nvPr>
        </p:nvSpPr>
        <p:spPr bwMode="black">
          <a:xfrm>
            <a:off x="418593" y="479889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11" name="TextBox 10"/>
          <p:cNvSpPr txBox="1"/>
          <p:nvPr/>
        </p:nvSpPr>
        <p:spPr>
          <a:xfrm>
            <a:off x="796971" y="478789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E:\</a:t>
            </a:r>
          </a:p>
          <a:p>
            <a:pPr>
              <a:lnSpc>
                <a:spcPct val="90000"/>
              </a:lnSpc>
              <a:spcBef>
                <a:spcPct val="20000"/>
              </a:spcBef>
              <a:buSzPct val="80000"/>
            </a:pPr>
            <a:r>
              <a:rPr lang="en-US" sz="1600" dirty="0">
                <a:solidFill>
                  <a:schemeClr val="bg1"/>
                </a:solidFill>
              </a:rPr>
              <a:t>Host: E:\VMs\APP-Logs.vhd</a:t>
            </a:r>
          </a:p>
          <a:p>
            <a:pPr>
              <a:lnSpc>
                <a:spcPct val="90000"/>
              </a:lnSpc>
              <a:spcBef>
                <a:spcPct val="20000"/>
              </a:spcBef>
              <a:buSzPct val="80000"/>
            </a:pPr>
            <a:endParaRPr lang="en-US" sz="1600" u="sng" dirty="0">
              <a:solidFill>
                <a:schemeClr val="bg1"/>
              </a:solidFill>
            </a:endParaRPr>
          </a:p>
        </p:txBody>
      </p:sp>
      <p:sp>
        <p:nvSpPr>
          <p:cNvPr id="12" name="Rectangle 11"/>
          <p:cNvSpPr/>
          <p:nvPr/>
        </p:nvSpPr>
        <p:spPr bwMode="auto">
          <a:xfrm>
            <a:off x="7296162" y="1622468"/>
            <a:ext cx="3284930" cy="467006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13" name="TextBox 12"/>
          <p:cNvSpPr txBox="1"/>
          <p:nvPr/>
        </p:nvSpPr>
        <p:spPr>
          <a:xfrm>
            <a:off x="7591397" y="1676086"/>
            <a:ext cx="2660985" cy="533992"/>
          </a:xfrm>
          <a:prstGeom prst="rect">
            <a:avLst/>
          </a:prstGeom>
          <a:solidFill>
            <a:schemeClr val="tx2"/>
          </a:solid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14" name="Rounded Rectangle 13"/>
          <p:cNvSpPr/>
          <p:nvPr/>
        </p:nvSpPr>
        <p:spPr bwMode="auto">
          <a:xfrm>
            <a:off x="7388486" y="2411647"/>
            <a:ext cx="3105199" cy="3795842"/>
          </a:xfrm>
          <a:prstGeom prst="roundRect">
            <a:avLst/>
          </a:prstGeom>
          <a:solidFill>
            <a:schemeClr val="accent3"/>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6" name="TextBox 15"/>
          <p:cNvSpPr txBox="1"/>
          <p:nvPr/>
        </p:nvSpPr>
        <p:spPr>
          <a:xfrm>
            <a:off x="7747076" y="3126406"/>
            <a:ext cx="1886158"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a:solidFill>
                  <a:schemeClr val="bg1"/>
                </a:solidFill>
              </a:rPr>
              <a:t>Role Name: appsrv1</a:t>
            </a:r>
          </a:p>
          <a:p>
            <a:pPr>
              <a:lnSpc>
                <a:spcPct val="90000"/>
              </a:lnSpc>
              <a:spcBef>
                <a:spcPct val="20000"/>
              </a:spcBef>
              <a:buSzPct val="80000"/>
            </a:pPr>
            <a:r>
              <a:rPr lang="en-US" sz="1200" dirty="0">
                <a:solidFill>
                  <a:schemeClr val="bg1"/>
                </a:solidFill>
              </a:rPr>
              <a:t>4 Cores </a:t>
            </a:r>
          </a:p>
          <a:p>
            <a:pPr>
              <a:lnSpc>
                <a:spcPct val="90000"/>
              </a:lnSpc>
              <a:spcBef>
                <a:spcPct val="20000"/>
              </a:spcBef>
              <a:buSzPct val="80000"/>
            </a:pPr>
            <a:r>
              <a:rPr lang="en-US" sz="1200" dirty="0">
                <a:solidFill>
                  <a:schemeClr val="bg1"/>
                </a:solidFill>
              </a:rPr>
              <a:t>7 GB </a:t>
            </a:r>
            <a:r>
              <a:rPr lang="en-US" sz="1200" dirty="0" smtClean="0">
                <a:solidFill>
                  <a:schemeClr val="bg1"/>
                </a:solidFill>
              </a:rPr>
              <a:t>Ram</a:t>
            </a:r>
            <a:endParaRPr lang="en-US" sz="1200" dirty="0">
              <a:solidFill>
                <a:schemeClr val="bg1"/>
              </a:solidFill>
            </a:endParaRPr>
          </a:p>
        </p:txBody>
      </p:sp>
      <p:sp>
        <p:nvSpPr>
          <p:cNvPr id="18" name="Rectangle 17"/>
          <p:cNvSpPr/>
          <p:nvPr/>
        </p:nvSpPr>
        <p:spPr bwMode="auto">
          <a:xfrm>
            <a:off x="10705370" y="3749538"/>
            <a:ext cx="1370798" cy="1480335"/>
          </a:xfrm>
          <a:prstGeom prst="rect">
            <a:avLst/>
          </a:prstGeom>
          <a:solidFill>
            <a:schemeClr val="tx1"/>
          </a:solidFill>
          <a:ln w="9525" cap="flat" cmpd="sng" algn="ctr">
            <a:noFill/>
            <a:prstDash val="solid"/>
            <a:headEnd type="none" w="med" len="med"/>
            <a:tailEnd type="none" w="med" len="med"/>
          </a:ln>
          <a:effectLst/>
        </p:spPr>
        <p:txBody>
          <a:bodyPr vert="horz" wrap="square" lIns="91380" tIns="91380" rIns="91380" bIns="91380" numCol="1" rtlCol="0" anchor="t" anchorCtr="0" compatLnSpc="1">
            <a:prstTxWarp prst="textNoShape">
              <a:avLst/>
            </a:prstTxWarp>
          </a:bodyPr>
          <a:lstStyle/>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a:t>
            </a:r>
          </a:p>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a:p>
            <a:pPr lvl="0" algn="ctr">
              <a:lnSpc>
                <a:spcPct val="90000"/>
              </a:lnSpc>
              <a:buSzPct val="90000"/>
              <a:defRPr/>
            </a:pPr>
            <a:endPar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9" name="Freeform 79"/>
          <p:cNvSpPr>
            <a:spLocks noEditPoints="1"/>
          </p:cNvSpPr>
          <p:nvPr/>
        </p:nvSpPr>
        <p:spPr bwMode="black">
          <a:xfrm>
            <a:off x="10827622"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1" name="Freeform 79"/>
          <p:cNvSpPr>
            <a:spLocks noEditPoints="1"/>
          </p:cNvSpPr>
          <p:nvPr/>
        </p:nvSpPr>
        <p:spPr bwMode="black">
          <a:xfrm>
            <a:off x="11259764"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11673976" y="4663036"/>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5" name="Freeform 79"/>
          <p:cNvSpPr>
            <a:spLocks noEditPoints="1"/>
          </p:cNvSpPr>
          <p:nvPr>
            <p:custDataLst>
              <p:tags r:id="rId4"/>
            </p:custDataLst>
          </p:nvPr>
        </p:nvSpPr>
        <p:spPr bwMode="black">
          <a:xfrm>
            <a:off x="7442712" y="4333701"/>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6" name="TextBox 25"/>
          <p:cNvSpPr txBox="1"/>
          <p:nvPr/>
        </p:nvSpPr>
        <p:spPr>
          <a:xfrm>
            <a:off x="7826953" y="4312055"/>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C:\</a:t>
            </a:r>
          </a:p>
          <a:p>
            <a:pPr>
              <a:lnSpc>
                <a:spcPct val="90000"/>
              </a:lnSpc>
              <a:spcBef>
                <a:spcPct val="20000"/>
              </a:spcBef>
              <a:buSzPct val="80000"/>
            </a:pPr>
            <a:r>
              <a:rPr lang="en-US" sz="1500" dirty="0">
                <a:solidFill>
                  <a:schemeClr val="bg1"/>
                </a:solidFill>
              </a:rPr>
              <a:t>WAStorage\VMs\APP-OS.vhd</a:t>
            </a:r>
          </a:p>
          <a:p>
            <a:pPr>
              <a:lnSpc>
                <a:spcPct val="90000"/>
              </a:lnSpc>
              <a:spcBef>
                <a:spcPct val="20000"/>
              </a:spcBef>
              <a:buSzPct val="80000"/>
            </a:pPr>
            <a:endParaRPr lang="en-US" sz="1500" u="sng" dirty="0">
              <a:solidFill>
                <a:schemeClr val="bg1"/>
              </a:solidFill>
            </a:endParaRPr>
          </a:p>
        </p:txBody>
      </p:sp>
      <p:sp>
        <p:nvSpPr>
          <p:cNvPr id="27" name="Freeform 79"/>
          <p:cNvSpPr>
            <a:spLocks noEditPoints="1"/>
          </p:cNvSpPr>
          <p:nvPr>
            <p:custDataLst>
              <p:tags r:id="rId5"/>
            </p:custDataLst>
          </p:nvPr>
        </p:nvSpPr>
        <p:spPr bwMode="black">
          <a:xfrm>
            <a:off x="7435718" y="4904364"/>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8" name="TextBox 27"/>
          <p:cNvSpPr txBox="1"/>
          <p:nvPr/>
        </p:nvSpPr>
        <p:spPr>
          <a:xfrm>
            <a:off x="7825116" y="487208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a:t>
            </a:r>
            <a:r>
              <a:rPr lang="en-US" sz="1500" dirty="0" smtClean="0">
                <a:solidFill>
                  <a:schemeClr val="bg1"/>
                </a:solidFill>
              </a:rPr>
              <a:t>E:\</a:t>
            </a:r>
            <a:endParaRPr lang="en-US" sz="1500" dirty="0">
              <a:solidFill>
                <a:schemeClr val="bg1"/>
              </a:solidFill>
            </a:endParaRPr>
          </a:p>
          <a:p>
            <a:pPr>
              <a:lnSpc>
                <a:spcPct val="90000"/>
              </a:lnSpc>
              <a:spcBef>
                <a:spcPct val="20000"/>
              </a:spcBef>
              <a:buSzPct val="80000"/>
            </a:pPr>
            <a:r>
              <a:rPr lang="en-US" sz="1500" dirty="0">
                <a:solidFill>
                  <a:schemeClr val="bg1"/>
                </a:solidFill>
              </a:rPr>
              <a:t>WAStorage\VMs\APP-Data.vhd</a:t>
            </a:r>
          </a:p>
          <a:p>
            <a:pPr>
              <a:lnSpc>
                <a:spcPct val="90000"/>
              </a:lnSpc>
              <a:spcBef>
                <a:spcPct val="20000"/>
              </a:spcBef>
              <a:buSzPct val="80000"/>
            </a:pPr>
            <a:endParaRPr lang="en-US" sz="1500" u="sng" dirty="0">
              <a:solidFill>
                <a:schemeClr val="bg1"/>
              </a:solidFill>
            </a:endParaRPr>
          </a:p>
        </p:txBody>
      </p:sp>
      <p:sp>
        <p:nvSpPr>
          <p:cNvPr id="29" name="Freeform 79"/>
          <p:cNvSpPr>
            <a:spLocks noEditPoints="1"/>
          </p:cNvSpPr>
          <p:nvPr>
            <p:custDataLst>
              <p:tags r:id="rId6"/>
            </p:custDataLst>
          </p:nvPr>
        </p:nvSpPr>
        <p:spPr bwMode="black">
          <a:xfrm>
            <a:off x="7448132" y="5431272"/>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30" name="TextBox 29"/>
          <p:cNvSpPr txBox="1"/>
          <p:nvPr/>
        </p:nvSpPr>
        <p:spPr>
          <a:xfrm>
            <a:off x="7826509" y="544152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F</a:t>
            </a:r>
            <a:r>
              <a:rPr lang="en-US" sz="1500" dirty="0" smtClean="0">
                <a:solidFill>
                  <a:schemeClr val="bg1"/>
                </a:solidFill>
              </a:rPr>
              <a:t>:\</a:t>
            </a:r>
            <a:endParaRPr lang="en-US" sz="1500" dirty="0">
              <a:solidFill>
                <a:schemeClr val="bg1"/>
              </a:solidFill>
            </a:endParaRPr>
          </a:p>
          <a:p>
            <a:pPr>
              <a:lnSpc>
                <a:spcPct val="90000"/>
              </a:lnSpc>
              <a:spcBef>
                <a:spcPct val="20000"/>
              </a:spcBef>
              <a:buSzPct val="80000"/>
            </a:pPr>
            <a:r>
              <a:rPr lang="en-US" sz="1500" dirty="0">
                <a:solidFill>
                  <a:schemeClr val="bg1"/>
                </a:solidFill>
              </a:rPr>
              <a:t>WAStorageVMs\APP-Logs.vhd</a:t>
            </a:r>
          </a:p>
          <a:p>
            <a:pPr>
              <a:lnSpc>
                <a:spcPct val="90000"/>
              </a:lnSpc>
              <a:spcBef>
                <a:spcPct val="20000"/>
              </a:spcBef>
              <a:buSzPct val="80000"/>
            </a:pPr>
            <a:endParaRPr lang="en-US" sz="1500" u="sng" dirty="0">
              <a:solidFill>
                <a:schemeClr val="bg1"/>
              </a:solidFill>
            </a:endParaRPr>
          </a:p>
        </p:txBody>
      </p:sp>
      <p:cxnSp>
        <p:nvCxnSpPr>
          <p:cNvPr id="31" name="Straight Arrow Connector 30"/>
          <p:cNvCxnSpPr/>
          <p:nvPr/>
        </p:nvCxnSpPr>
        <p:spPr>
          <a:xfrm>
            <a:off x="10384860" y="4690452"/>
            <a:ext cx="486023" cy="120560"/>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469532" y="4982969"/>
            <a:ext cx="804878" cy="178476"/>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0405103" y="5043357"/>
            <a:ext cx="1278998" cy="710755"/>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734947" y="2495726"/>
            <a:ext cx="1393522" cy="492443"/>
          </a:xfrm>
          <a:prstGeom prst="rect">
            <a:avLst/>
          </a:prstGeom>
          <a:noFill/>
        </p:spPr>
        <p:txBody>
          <a:bodyPr wrap="none" lIns="0" tIns="0" rIns="0" bIns="0" rtlCol="0">
            <a:spAutoFit/>
          </a:bodyPr>
          <a:lstStyle/>
          <a:p>
            <a:pPr>
              <a:lnSpc>
                <a:spcPct val="90000"/>
              </a:lnSpc>
              <a:spcBef>
                <a:spcPct val="20000"/>
              </a:spcBef>
              <a:buSzPct val="80000"/>
            </a:pPr>
            <a:r>
              <a:rPr lang="en-US" sz="1600" u="sng" dirty="0">
                <a:solidFill>
                  <a:schemeClr val="bg1"/>
                </a:solidFill>
              </a:rPr>
              <a:t>Deployment</a:t>
            </a:r>
          </a:p>
          <a:p>
            <a:pPr algn="ctr">
              <a:lnSpc>
                <a:spcPct val="90000"/>
              </a:lnSpc>
              <a:spcBef>
                <a:spcPct val="20000"/>
              </a:spcBef>
              <a:buSzPct val="80000"/>
            </a:pPr>
            <a:r>
              <a:rPr lang="en-US" sz="1600" dirty="0">
                <a:solidFill>
                  <a:schemeClr val="bg1"/>
                </a:solidFill>
              </a:rPr>
              <a:t>Slot Production</a:t>
            </a:r>
          </a:p>
        </p:txBody>
      </p:sp>
      <p:sp>
        <p:nvSpPr>
          <p:cNvPr id="60" name="TextBox 59"/>
          <p:cNvSpPr txBox="1"/>
          <p:nvPr/>
        </p:nvSpPr>
        <p:spPr>
          <a:xfrm>
            <a:off x="3965944" y="1559031"/>
            <a:ext cx="3330218" cy="4792081"/>
          </a:xfrm>
          <a:prstGeom prst="rect">
            <a:avLst/>
          </a:prstGeom>
          <a:noFill/>
        </p:spPr>
        <p:txBody>
          <a:bodyPr wrap="square" lIns="0" tIns="0" rIns="0" bIns="0" rtlCol="0">
            <a:spAutoFit/>
          </a:bodyPr>
          <a:lstStyle/>
          <a:p>
            <a:pPr>
              <a:lnSpc>
                <a:spcPct val="90000"/>
              </a:lnSpc>
              <a:spcBef>
                <a:spcPct val="20000"/>
              </a:spcBef>
              <a:buSzPct val="80000"/>
            </a:pPr>
            <a:r>
              <a:rPr lang="en-US" sz="2400" u="sng" dirty="0" smtClean="0">
                <a:solidFill>
                  <a:schemeClr val="tx2"/>
                </a:solidFill>
              </a:rPr>
              <a:t>Migration Steps</a:t>
            </a:r>
          </a:p>
          <a:p>
            <a:pPr>
              <a:lnSpc>
                <a:spcPct val="90000"/>
              </a:lnSpc>
              <a:spcBef>
                <a:spcPct val="20000"/>
              </a:spcBef>
              <a:buSzPct val="80000"/>
            </a:pPr>
            <a:r>
              <a:rPr lang="en-US" sz="1800" dirty="0" smtClean="0"/>
              <a:t>1) Upload VHDs</a:t>
            </a:r>
          </a:p>
          <a:p>
            <a:pPr>
              <a:lnSpc>
                <a:spcPct val="90000"/>
              </a:lnSpc>
              <a:spcBef>
                <a:spcPct val="20000"/>
              </a:spcBef>
              <a:buSzPct val="80000"/>
            </a:pPr>
            <a:r>
              <a:rPr lang="en-US" sz="1800" dirty="0" smtClean="0"/>
              <a:t>     Azure PS or other Tools</a:t>
            </a:r>
            <a:br>
              <a:rPr lang="en-US" sz="1800" dirty="0" smtClean="0"/>
            </a:br>
            <a:r>
              <a:rPr lang="en-US" sz="1800" dirty="0" smtClean="0">
                <a:solidFill>
                  <a:schemeClr val="tx2">
                    <a:lumMod val="60000"/>
                    <a:lumOff val="40000"/>
                  </a:schemeClr>
                </a:solidFill>
              </a:rPr>
              <a:t>     </a:t>
            </a:r>
            <a:r>
              <a:rPr lang="en-US" sz="1600" dirty="0" smtClean="0">
                <a:solidFill>
                  <a:schemeClr val="tx2">
                    <a:lumMod val="60000"/>
                    <a:lumOff val="40000"/>
                  </a:schemeClr>
                </a:solidFill>
              </a:rPr>
              <a:t>Add-</a:t>
            </a:r>
            <a:r>
              <a:rPr lang="en-US" sz="1600" dirty="0" err="1" smtClean="0">
                <a:solidFill>
                  <a:schemeClr val="tx2">
                    <a:lumMod val="60000"/>
                    <a:lumOff val="40000"/>
                  </a:schemeClr>
                </a:solidFill>
              </a:rPr>
              <a:t>AzureVHD</a:t>
            </a:r>
            <a:endParaRPr lang="en-US" sz="1600" dirty="0" smtClean="0">
              <a:solidFill>
                <a:schemeClr val="tx2">
                  <a:lumMod val="60000"/>
                  <a:lumOff val="40000"/>
                </a:schemeClr>
              </a:solidFill>
            </a:endParaRPr>
          </a:p>
          <a:p>
            <a:pPr>
              <a:lnSpc>
                <a:spcPct val="90000"/>
              </a:lnSpc>
              <a:spcBef>
                <a:spcPct val="20000"/>
              </a:spcBef>
              <a:buSzPct val="80000"/>
            </a:pPr>
            <a:r>
              <a:rPr lang="en-US" sz="1800" dirty="0" smtClean="0"/>
              <a:t>2) Create VM Configuration</a:t>
            </a:r>
          </a:p>
          <a:p>
            <a:pPr>
              <a:lnSpc>
                <a:spcPct val="90000"/>
              </a:lnSpc>
              <a:spcBef>
                <a:spcPct val="20000"/>
              </a:spcBef>
              <a:buSzPct val="80000"/>
            </a:pPr>
            <a:r>
              <a:rPr lang="en-US" sz="1800" dirty="0" smtClean="0"/>
              <a:t>     with data </a:t>
            </a:r>
            <a:r>
              <a:rPr lang="en-US" sz="1800" dirty="0"/>
              <a:t>disks attached</a:t>
            </a:r>
            <a:br>
              <a:rPr lang="en-US" sz="1800" dirty="0"/>
            </a:br>
            <a:r>
              <a:rPr lang="en-US" sz="1800" dirty="0" smtClean="0"/>
              <a:t>     </a:t>
            </a:r>
            <a:r>
              <a:rPr lang="en-US" sz="1800" dirty="0"/>
              <a:t>Data Disk 1 = APP-</a:t>
            </a:r>
            <a:r>
              <a:rPr lang="en-US" sz="1800" dirty="0" err="1"/>
              <a:t>Data.vhd</a:t>
            </a:r>
            <a:endParaRPr lang="en-US" sz="1800" dirty="0"/>
          </a:p>
          <a:p>
            <a:pPr>
              <a:lnSpc>
                <a:spcPct val="90000"/>
              </a:lnSpc>
              <a:spcBef>
                <a:spcPct val="20000"/>
              </a:spcBef>
              <a:buSzPct val="80000"/>
            </a:pPr>
            <a:r>
              <a:rPr lang="en-US" sz="1800" dirty="0"/>
              <a:t>     Data Disk 2 = App-</a:t>
            </a:r>
            <a:r>
              <a:rPr lang="en-US" sz="1800" dirty="0" err="1"/>
              <a:t>Logs.vhd</a:t>
            </a:r>
            <a:endParaRPr lang="en-US" sz="1800" dirty="0" smtClean="0"/>
          </a:p>
          <a:p>
            <a:pPr>
              <a:lnSpc>
                <a:spcPct val="90000"/>
              </a:lnSpc>
              <a:spcBef>
                <a:spcPct val="20000"/>
              </a:spcBef>
              <a:buSzPct val="80000"/>
            </a:pPr>
            <a:r>
              <a:rPr lang="en-US" sz="1800" dirty="0"/>
              <a:t> </a:t>
            </a:r>
            <a:r>
              <a:rPr lang="en-US" sz="1800" dirty="0" smtClean="0"/>
              <a:t>    </a:t>
            </a:r>
            <a:r>
              <a:rPr lang="en-US" sz="1800" dirty="0">
                <a:solidFill>
                  <a:srgbClr val="00188F">
                    <a:lumMod val="60000"/>
                    <a:lumOff val="40000"/>
                  </a:srgbClr>
                </a:solidFill>
              </a:rPr>
              <a:t> </a:t>
            </a:r>
            <a:r>
              <a:rPr lang="en-US" sz="1600" dirty="0" smtClean="0">
                <a:solidFill>
                  <a:srgbClr val="00188F">
                    <a:lumMod val="60000"/>
                    <a:lumOff val="40000"/>
                  </a:srgbClr>
                </a:solidFill>
              </a:rPr>
              <a:t>New-</a:t>
            </a:r>
            <a:r>
              <a:rPr lang="en-US" sz="1600" dirty="0" err="1" smtClean="0">
                <a:solidFill>
                  <a:srgbClr val="00188F">
                    <a:lumMod val="60000"/>
                    <a:lumOff val="40000"/>
                  </a:srgbClr>
                </a:solidFill>
              </a:rPr>
              <a:t>AzureVMConfig</a:t>
            </a:r>
            <a:endParaRPr lang="en-US" sz="1800" dirty="0" smtClean="0"/>
          </a:p>
          <a:p>
            <a:pPr>
              <a:lnSpc>
                <a:spcPct val="90000"/>
              </a:lnSpc>
              <a:spcBef>
                <a:spcPct val="20000"/>
              </a:spcBef>
              <a:buSzPct val="80000"/>
            </a:pPr>
            <a:r>
              <a:rPr lang="en-US" sz="1800" dirty="0" smtClean="0"/>
              <a:t>3) Create VM</a:t>
            </a:r>
          </a:p>
          <a:p>
            <a:pPr>
              <a:lnSpc>
                <a:spcPct val="90000"/>
              </a:lnSpc>
              <a:spcBef>
                <a:spcPct val="20000"/>
              </a:spcBef>
              <a:buSzPct val="80000"/>
            </a:pPr>
            <a:r>
              <a:rPr lang="en-US" sz="1800" dirty="0" smtClean="0">
                <a:solidFill>
                  <a:srgbClr val="00188F">
                    <a:lumMod val="60000"/>
                    <a:lumOff val="40000"/>
                  </a:srgbClr>
                </a:solidFill>
              </a:rPr>
              <a:t>      </a:t>
            </a:r>
            <a:r>
              <a:rPr lang="en-US" sz="1600" dirty="0" smtClean="0">
                <a:solidFill>
                  <a:srgbClr val="00188F">
                    <a:lumMod val="60000"/>
                    <a:lumOff val="40000"/>
                  </a:srgbClr>
                </a:solidFill>
              </a:rPr>
              <a:t>New-</a:t>
            </a:r>
            <a:r>
              <a:rPr lang="en-US" sz="1600" dirty="0" err="1" smtClean="0">
                <a:solidFill>
                  <a:srgbClr val="00188F">
                    <a:lumMod val="60000"/>
                    <a:lumOff val="40000"/>
                  </a:srgbClr>
                </a:solidFill>
              </a:rPr>
              <a:t>AzureVM</a:t>
            </a:r>
            <a:endParaRPr lang="en-US" sz="1800" dirty="0" smtClean="0"/>
          </a:p>
          <a:p>
            <a:pPr>
              <a:lnSpc>
                <a:spcPct val="90000"/>
              </a:lnSpc>
              <a:spcBef>
                <a:spcPct val="20000"/>
              </a:spcBef>
              <a:buSzPct val="80000"/>
            </a:pPr>
            <a:r>
              <a:rPr lang="en-US" sz="1800" dirty="0" smtClean="0"/>
              <a:t>4) Adjust App for Drive Letters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5) Add Endpoint(s)</a:t>
            </a:r>
          </a:p>
          <a:p>
            <a:pPr>
              <a:lnSpc>
                <a:spcPct val="90000"/>
              </a:lnSpc>
              <a:spcBef>
                <a:spcPct val="20000"/>
              </a:spcBef>
              <a:buSzPct val="80000"/>
            </a:pPr>
            <a:r>
              <a:rPr lang="en-US" sz="1800" dirty="0" smtClean="0"/>
              <a:t>    80, TCP, http</a:t>
            </a:r>
          </a:p>
          <a:p>
            <a:pPr>
              <a:lnSpc>
                <a:spcPct val="90000"/>
              </a:lnSpc>
              <a:spcBef>
                <a:spcPct val="20000"/>
              </a:spcBef>
              <a:buSzPct val="80000"/>
            </a:pPr>
            <a:r>
              <a:rPr lang="en-US" sz="1800" dirty="0" smtClean="0"/>
              <a:t>    443, TCP, https</a:t>
            </a:r>
            <a:endParaRPr lang="en-US" sz="1800" dirty="0"/>
          </a:p>
        </p:txBody>
      </p:sp>
      <p:sp>
        <p:nvSpPr>
          <p:cNvPr id="72" name="TextBox 71"/>
          <p:cNvSpPr txBox="1"/>
          <p:nvPr/>
        </p:nvSpPr>
        <p:spPr>
          <a:xfrm>
            <a:off x="7734947" y="3979436"/>
            <a:ext cx="1886158"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solidFill>
                  <a:schemeClr val="bg1"/>
                </a:solidFill>
              </a:rPr>
              <a:t>TCP Endpoints 80 and 443</a:t>
            </a:r>
            <a:endParaRPr lang="en-US" sz="1050" dirty="0">
              <a:solidFill>
                <a:schemeClr val="bg1"/>
              </a:solidFill>
            </a:endParaRPr>
          </a:p>
        </p:txBody>
      </p:sp>
      <p:pic>
        <p:nvPicPr>
          <p:cNvPr id="3" name="Picture 2"/>
          <p:cNvPicPr>
            <a:picLocks noChangeAspect="1"/>
          </p:cNvPicPr>
          <p:nvPr/>
        </p:nvPicPr>
        <p:blipFill>
          <a:blip r:embed="rId9"/>
          <a:stretch>
            <a:fillRect/>
          </a:stretch>
        </p:blipFill>
        <p:spPr>
          <a:xfrm>
            <a:off x="2839960" y="2425364"/>
            <a:ext cx="652500" cy="596250"/>
          </a:xfrm>
          <a:prstGeom prst="rect">
            <a:avLst/>
          </a:prstGeom>
        </p:spPr>
      </p:pic>
      <p:pic>
        <p:nvPicPr>
          <p:cNvPr id="15" name="Picture 14"/>
          <p:cNvPicPr>
            <a:picLocks noChangeAspect="1"/>
          </p:cNvPicPr>
          <p:nvPr/>
        </p:nvPicPr>
        <p:blipFill>
          <a:blip r:embed="rId9"/>
          <a:stretch>
            <a:fillRect/>
          </a:stretch>
        </p:blipFill>
        <p:spPr>
          <a:xfrm>
            <a:off x="9558639" y="3130741"/>
            <a:ext cx="652500" cy="596250"/>
          </a:xfrm>
          <a:prstGeom prst="rect">
            <a:avLst/>
          </a:prstGeom>
        </p:spPr>
      </p:pic>
    </p:spTree>
    <p:extLst>
      <p:ext uri="{BB962C8B-B14F-4D97-AF65-F5344CB8AC3E}">
        <p14:creationId xmlns:p14="http://schemas.microsoft.com/office/powerpoint/2010/main" val="987128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0">
                                            <p:txEl>
                                              <p:pRg st="1" end="1"/>
                                            </p:txEl>
                                          </p:spTgt>
                                        </p:tgtEl>
                                        <p:attrNameLst>
                                          <p:attrName>style.visibility</p:attrName>
                                        </p:attrNameLst>
                                      </p:cBhvr>
                                      <p:to>
                                        <p:strVal val="visible"/>
                                      </p:to>
                                    </p:set>
                                    <p:animEffect transition="in" filter="fade">
                                      <p:cBhvr>
                                        <p:cTn id="10" dur="500"/>
                                        <p:tgtEl>
                                          <p:spTgt spid="6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xEl>
                                              <p:pRg st="2" end="2"/>
                                            </p:txEl>
                                          </p:spTgt>
                                        </p:tgtEl>
                                        <p:attrNameLst>
                                          <p:attrName>style.visibility</p:attrName>
                                        </p:attrNameLst>
                                      </p:cBhvr>
                                      <p:to>
                                        <p:strVal val="visible"/>
                                      </p:to>
                                    </p:set>
                                    <p:animEffect transition="in" filter="fade">
                                      <p:cBhvr>
                                        <p:cTn id="13" dur="500"/>
                                        <p:tgtEl>
                                          <p:spTgt spid="6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0">
                                            <p:txEl>
                                              <p:pRg st="3" end="3"/>
                                            </p:txEl>
                                          </p:spTgt>
                                        </p:tgtEl>
                                        <p:attrNameLst>
                                          <p:attrName>style.visibility</p:attrName>
                                        </p:attrNameLst>
                                      </p:cBhvr>
                                      <p:to>
                                        <p:strVal val="visible"/>
                                      </p:to>
                                    </p:set>
                                    <p:animEffect transition="in" filter="fade">
                                      <p:cBhvr>
                                        <p:cTn id="30" dur="500"/>
                                        <p:tgtEl>
                                          <p:spTgt spid="60">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xEl>
                                              <p:pRg st="4" end="4"/>
                                            </p:txEl>
                                          </p:spTgt>
                                        </p:tgtEl>
                                        <p:attrNameLst>
                                          <p:attrName>style.visibility</p:attrName>
                                        </p:attrNameLst>
                                      </p:cBhvr>
                                      <p:to>
                                        <p:strVal val="visible"/>
                                      </p:to>
                                    </p:set>
                                    <p:animEffect transition="in" filter="fade">
                                      <p:cBhvr>
                                        <p:cTn id="33" dur="500"/>
                                        <p:tgtEl>
                                          <p:spTgt spid="60">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xEl>
                                              <p:pRg st="5" end="5"/>
                                            </p:txEl>
                                          </p:spTgt>
                                        </p:tgtEl>
                                        <p:attrNameLst>
                                          <p:attrName>style.visibility</p:attrName>
                                        </p:attrNameLst>
                                      </p:cBhvr>
                                      <p:to>
                                        <p:strVal val="visible"/>
                                      </p:to>
                                    </p:set>
                                    <p:animEffect transition="in" filter="fade">
                                      <p:cBhvr>
                                        <p:cTn id="36" dur="500"/>
                                        <p:tgtEl>
                                          <p:spTgt spid="60">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0">
                                            <p:txEl>
                                              <p:pRg st="6" end="6"/>
                                            </p:txEl>
                                          </p:spTgt>
                                        </p:tgtEl>
                                        <p:attrNameLst>
                                          <p:attrName>style.visibility</p:attrName>
                                        </p:attrNameLst>
                                      </p:cBhvr>
                                      <p:to>
                                        <p:strVal val="visible"/>
                                      </p:to>
                                    </p:set>
                                    <p:animEffect transition="in" filter="fade">
                                      <p:cBhvr>
                                        <p:cTn id="39" dur="500"/>
                                        <p:tgtEl>
                                          <p:spTgt spid="60">
                                            <p:txEl>
                                              <p:pRg st="6" end="6"/>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0">
                                            <p:txEl>
                                              <p:pRg st="7" end="7"/>
                                            </p:txEl>
                                          </p:spTgt>
                                        </p:tgtEl>
                                        <p:attrNameLst>
                                          <p:attrName>style.visibility</p:attrName>
                                        </p:attrNameLst>
                                      </p:cBhvr>
                                      <p:to>
                                        <p:strVal val="visible"/>
                                      </p:to>
                                    </p:set>
                                    <p:animEffect transition="in" filter="fade">
                                      <p:cBhvr>
                                        <p:cTn id="68" dur="500"/>
                                        <p:tgtEl>
                                          <p:spTgt spid="60">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xEl>
                                              <p:pRg st="8" end="8"/>
                                            </p:txEl>
                                          </p:spTgt>
                                        </p:tgtEl>
                                        <p:attrNameLst>
                                          <p:attrName>style.visibility</p:attrName>
                                        </p:attrNameLst>
                                      </p:cBhvr>
                                      <p:to>
                                        <p:strVal val="visible"/>
                                      </p:to>
                                    </p:set>
                                    <p:animEffect transition="in" filter="fade">
                                      <p:cBhvr>
                                        <p:cTn id="73" dur="500"/>
                                        <p:tgtEl>
                                          <p:spTgt spid="60">
                                            <p:txEl>
                                              <p:pRg st="8" end="8"/>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xEl>
                                              <p:pRg st="9" end="9"/>
                                            </p:txEl>
                                          </p:spTgt>
                                        </p:tgtEl>
                                        <p:attrNameLst>
                                          <p:attrName>style.visibility</p:attrName>
                                        </p:attrNameLst>
                                      </p:cBhvr>
                                      <p:to>
                                        <p:strVal val="visible"/>
                                      </p:to>
                                    </p:set>
                                    <p:animEffect transition="in" filter="fade">
                                      <p:cBhvr>
                                        <p:cTn id="96" dur="500"/>
                                        <p:tgtEl>
                                          <p:spTgt spid="60">
                                            <p:txEl>
                                              <p:pRg st="9" end="9"/>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0">
                                            <p:txEl>
                                              <p:pRg st="11" end="11"/>
                                            </p:txEl>
                                          </p:spTgt>
                                        </p:tgtEl>
                                        <p:attrNameLst>
                                          <p:attrName>style.visibility</p:attrName>
                                        </p:attrNameLst>
                                      </p:cBhvr>
                                      <p:to>
                                        <p:strVal val="visible"/>
                                      </p:to>
                                    </p:set>
                                    <p:animEffect transition="in" filter="fade">
                                      <p:cBhvr>
                                        <p:cTn id="101" dur="500"/>
                                        <p:tgtEl>
                                          <p:spTgt spid="60">
                                            <p:txEl>
                                              <p:pRg st="11" end="11"/>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60">
                                            <p:txEl>
                                              <p:pRg st="12" end="12"/>
                                            </p:txEl>
                                          </p:spTgt>
                                        </p:tgtEl>
                                        <p:attrNameLst>
                                          <p:attrName>style.visibility</p:attrName>
                                        </p:attrNameLst>
                                      </p:cBhvr>
                                      <p:to>
                                        <p:strVal val="visible"/>
                                      </p:to>
                                    </p:set>
                                    <p:animEffect transition="in" filter="fade">
                                      <p:cBhvr>
                                        <p:cTn id="104" dur="500"/>
                                        <p:tgtEl>
                                          <p:spTgt spid="60">
                                            <p:txEl>
                                              <p:pRg st="12" end="12"/>
                                            </p:txEl>
                                          </p:spTgt>
                                        </p:tgtEl>
                                      </p:cBhvr>
                                    </p:animEffect>
                                  </p:childTnLst>
                                </p:cTn>
                              </p:par>
                              <p:par>
                                <p:cTn id="105" presetID="10" presetClass="entr" presetSubtype="0" fill="hold" nodeType="withEffect">
                                  <p:stCondLst>
                                    <p:cond delay="0"/>
                                  </p:stCondLst>
                                  <p:childTnLst>
                                    <p:set>
                                      <p:cBhvr>
                                        <p:cTn id="106" dur="1" fill="hold">
                                          <p:stCondLst>
                                            <p:cond delay="0"/>
                                          </p:stCondLst>
                                        </p:cTn>
                                        <p:tgtEl>
                                          <p:spTgt spid="60">
                                            <p:txEl>
                                              <p:pRg st="13" end="13"/>
                                            </p:txEl>
                                          </p:spTgt>
                                        </p:tgtEl>
                                        <p:attrNameLst>
                                          <p:attrName>style.visibility</p:attrName>
                                        </p:attrNameLst>
                                      </p:cBhvr>
                                      <p:to>
                                        <p:strVal val="visible"/>
                                      </p:to>
                                    </p:set>
                                    <p:animEffect transition="in" filter="fade">
                                      <p:cBhvr>
                                        <p:cTn id="107" dur="500"/>
                                        <p:tgtEl>
                                          <p:spTgt spid="60">
                                            <p:txEl>
                                              <p:pRg st="13" end="13"/>
                                            </p:txEl>
                                          </p:spTgt>
                                        </p:tgtEl>
                                      </p:cBhvr>
                                    </p:animEffect>
                                  </p:childTnLst>
                                </p:cTn>
                              </p:par>
                              <p:par>
                                <p:cTn id="108" presetID="10" presetClass="entr" presetSubtype="0" fill="hold" nodeType="withEffect">
                                  <p:stCondLst>
                                    <p:cond delay="0"/>
                                  </p:stCondLst>
                                  <p:childTnLst>
                                    <p:set>
                                      <p:cBhvr>
                                        <p:cTn id="109" dur="1" fill="hold">
                                          <p:stCondLst>
                                            <p:cond delay="0"/>
                                          </p:stCondLst>
                                        </p:cTn>
                                        <p:tgtEl>
                                          <p:spTgt spid="72">
                                            <p:txEl>
                                              <p:pRg st="0" end="0"/>
                                            </p:txEl>
                                          </p:spTgt>
                                        </p:tgtEl>
                                        <p:attrNameLst>
                                          <p:attrName>style.visibility</p:attrName>
                                        </p:attrNameLst>
                                      </p:cBhvr>
                                      <p:to>
                                        <p:strVal val="visible"/>
                                      </p:to>
                                    </p:set>
                                    <p:animEffect transition="in" filter="fade">
                                      <p:cBhvr>
                                        <p:cTn id="110"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8" grpId="0" animBg="1"/>
      <p:bldP spid="19" grpId="0" animBg="1"/>
      <p:bldP spid="21" grpId="0" animBg="1"/>
      <p:bldP spid="23" grpId="0" animBg="1"/>
      <p:bldP spid="25" grpId="0" animBg="1"/>
      <p:bldP spid="26" grpId="0"/>
      <p:bldP spid="27" grpId="0" animBg="1"/>
      <p:bldP spid="28" grpId="0"/>
      <p:bldP spid="29" grpId="0" animBg="1"/>
      <p:bldP spid="30" grpId="0"/>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Stay to the Right</a:t>
            </a:r>
            <a:endParaRPr lang="en-US" dirty="0"/>
          </a:p>
        </p:txBody>
      </p:sp>
    </p:spTree>
    <p:extLst>
      <p:ext uri="{BB962C8B-B14F-4D97-AF65-F5344CB8AC3E}">
        <p14:creationId xmlns:p14="http://schemas.microsoft.com/office/powerpoint/2010/main" val="11998178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8153853" y="405690"/>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3" name="Group 12"/>
          <p:cNvGrpSpPr/>
          <p:nvPr/>
        </p:nvGrpSpPr>
        <p:grpSpPr>
          <a:xfrm>
            <a:off x="8335353" y="777084"/>
            <a:ext cx="3322998" cy="2710459"/>
            <a:chOff x="8272734" y="777084"/>
            <a:chExt cx="3322998" cy="2710459"/>
          </a:xfrm>
        </p:grpSpPr>
        <p:pic>
          <p:nvPicPr>
            <p:cNvPr id="25" name="Picture 24"/>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438496" y="777084"/>
              <a:ext cx="899686" cy="1416484"/>
            </a:xfrm>
            <a:prstGeom prst="rect">
              <a:avLst/>
            </a:prstGeom>
            <a:effectLst/>
          </p:spPr>
        </p:pic>
        <p:sp>
          <p:nvSpPr>
            <p:cNvPr id="26" name="Rectangle 25"/>
            <p:cNvSpPr/>
            <p:nvPr/>
          </p:nvSpPr>
          <p:spPr>
            <a:xfrm>
              <a:off x="8272734" y="3118211"/>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4" name="TextBox 23"/>
            <p:cNvSpPr txBox="1"/>
            <p:nvPr/>
          </p:nvSpPr>
          <p:spPr>
            <a:xfrm>
              <a:off x="9074347" y="2323846"/>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sp>
        <p:nvSpPr>
          <p:cNvPr id="41" name="Rectangle 40"/>
          <p:cNvSpPr/>
          <p:nvPr/>
        </p:nvSpPr>
        <p:spPr bwMode="auto">
          <a:xfrm>
            <a:off x="4354964" y="405690"/>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 name="Group 7"/>
          <p:cNvGrpSpPr/>
          <p:nvPr/>
        </p:nvGrpSpPr>
        <p:grpSpPr>
          <a:xfrm>
            <a:off x="4587931" y="979229"/>
            <a:ext cx="3333264" cy="2508314"/>
            <a:chOff x="4468713" y="979229"/>
            <a:chExt cx="3333264" cy="2508314"/>
          </a:xfrm>
        </p:grpSpPr>
        <p:pic>
          <p:nvPicPr>
            <p:cNvPr id="31" name="Picture 30"/>
            <p:cNvPicPr>
              <a:picLocks noChangeAspect="1"/>
            </p:cNvPicPr>
            <p:nvPr/>
          </p:nvPicPr>
          <p:blipFill>
            <a:blip r:embed="rId5" cstate="email">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56710" y="979229"/>
              <a:ext cx="1284299" cy="1176630"/>
            </a:xfrm>
            <a:prstGeom prst="rect">
              <a:avLst/>
            </a:prstGeom>
          </p:spPr>
        </p:pic>
        <p:sp>
          <p:nvSpPr>
            <p:cNvPr id="32" name="Rectangle 31"/>
            <p:cNvSpPr/>
            <p:nvPr/>
          </p:nvSpPr>
          <p:spPr>
            <a:xfrm>
              <a:off x="4468713" y="3118211"/>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30" name="TextBox 29"/>
            <p:cNvSpPr txBox="1"/>
            <p:nvPr/>
          </p:nvSpPr>
          <p:spPr>
            <a:xfrm>
              <a:off x="5305776" y="2310196"/>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sp>
        <p:nvSpPr>
          <p:cNvPr id="39" name="Rectangle 38"/>
          <p:cNvSpPr/>
          <p:nvPr/>
        </p:nvSpPr>
        <p:spPr bwMode="auto">
          <a:xfrm>
            <a:off x="556075" y="405690"/>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5" name="Group 4"/>
          <p:cNvGrpSpPr/>
          <p:nvPr/>
        </p:nvGrpSpPr>
        <p:grpSpPr>
          <a:xfrm>
            <a:off x="556075" y="3674634"/>
            <a:ext cx="11158538" cy="718080"/>
            <a:chOff x="556075" y="3674634"/>
            <a:chExt cx="11158538" cy="718080"/>
          </a:xfrm>
        </p:grpSpPr>
        <p:sp>
          <p:nvSpPr>
            <p:cNvPr id="43" name="Rectangle 42"/>
            <p:cNvSpPr/>
            <p:nvPr/>
          </p:nvSpPr>
          <p:spPr bwMode="auto">
            <a:xfrm>
              <a:off x="8153853" y="3712417"/>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3" name="TextBox 22"/>
            <p:cNvSpPr txBox="1"/>
            <p:nvPr/>
          </p:nvSpPr>
          <p:spPr>
            <a:xfrm>
              <a:off x="8190554" y="3674634"/>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44" name="Rectangle 43"/>
            <p:cNvSpPr/>
            <p:nvPr/>
          </p:nvSpPr>
          <p:spPr bwMode="auto">
            <a:xfrm>
              <a:off x="4354964" y="3712417"/>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9" name="TextBox 28"/>
            <p:cNvSpPr txBox="1"/>
            <p:nvPr/>
          </p:nvSpPr>
          <p:spPr>
            <a:xfrm>
              <a:off x="4391666" y="3674634"/>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45" name="Rectangle 44"/>
            <p:cNvSpPr/>
            <p:nvPr/>
          </p:nvSpPr>
          <p:spPr bwMode="auto">
            <a:xfrm>
              <a:off x="556075" y="3712417"/>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5" name="TextBox 34"/>
            <p:cNvSpPr txBox="1"/>
            <p:nvPr/>
          </p:nvSpPr>
          <p:spPr>
            <a:xfrm>
              <a:off x="592776" y="3743872"/>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grpSp>
      <p:grpSp>
        <p:nvGrpSpPr>
          <p:cNvPr id="6" name="Group 5"/>
          <p:cNvGrpSpPr/>
          <p:nvPr/>
        </p:nvGrpSpPr>
        <p:grpSpPr>
          <a:xfrm>
            <a:off x="737957" y="1143527"/>
            <a:ext cx="3244094" cy="2344016"/>
            <a:chOff x="714408" y="1143527"/>
            <a:chExt cx="3244094" cy="2344016"/>
          </a:xfrm>
        </p:grpSpPr>
        <p:pic>
          <p:nvPicPr>
            <p:cNvPr id="37" name="Picture 36"/>
            <p:cNvPicPr>
              <a:picLocks noChangeAspect="1"/>
            </p:cNvPicPr>
            <p:nvPr/>
          </p:nvPicPr>
          <p:blipFill>
            <a:blip r:embed="rId7" cstate="email">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406639" y="1143527"/>
              <a:ext cx="1859633" cy="1027297"/>
            </a:xfrm>
            <a:prstGeom prst="rect">
              <a:avLst/>
            </a:prstGeom>
            <a:noFill/>
            <a:ln>
              <a:noFill/>
            </a:ln>
          </p:spPr>
        </p:pic>
        <p:sp>
          <p:nvSpPr>
            <p:cNvPr id="38" name="Rectangle 37"/>
            <p:cNvSpPr/>
            <p:nvPr/>
          </p:nvSpPr>
          <p:spPr>
            <a:xfrm>
              <a:off x="714408" y="3118211"/>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6" name="TextBox 35"/>
            <p:cNvSpPr txBox="1"/>
            <p:nvPr/>
          </p:nvSpPr>
          <p:spPr>
            <a:xfrm>
              <a:off x="1605356" y="2296547"/>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
        <p:nvSpPr>
          <p:cNvPr id="4" name="Left Arrow 3"/>
          <p:cNvSpPr/>
          <p:nvPr/>
        </p:nvSpPr>
        <p:spPr bwMode="auto">
          <a:xfrm>
            <a:off x="556075" y="5023104"/>
            <a:ext cx="5686229" cy="96316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More Control</a:t>
            </a:r>
          </a:p>
        </p:txBody>
      </p:sp>
      <p:sp>
        <p:nvSpPr>
          <p:cNvPr id="10" name="Right Arrow 9"/>
          <p:cNvSpPr/>
          <p:nvPr/>
        </p:nvSpPr>
        <p:spPr bwMode="auto">
          <a:xfrm>
            <a:off x="6242304" y="5023104"/>
            <a:ext cx="5472309" cy="96316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More Freedom</a:t>
            </a:r>
          </a:p>
        </p:txBody>
      </p:sp>
    </p:spTree>
    <p:extLst>
      <p:ext uri="{BB962C8B-B14F-4D97-AF65-F5344CB8AC3E}">
        <p14:creationId xmlns:p14="http://schemas.microsoft.com/office/powerpoint/2010/main" val="1253042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6658642" y="300133"/>
            <a:ext cx="5116529" cy="1754326"/>
          </a:xfrm>
          <a:prstGeom prst="rect">
            <a:avLst/>
          </a:prstGeom>
        </p:spPr>
        <p:txBody>
          <a:bodyPr wrap="none">
            <a:spAutoFit/>
          </a:bodyPr>
          <a:lstStyle/>
          <a:p>
            <a:pPr algn="ctr"/>
            <a:r>
              <a:rPr lang="en-US" sz="5400" dirty="0">
                <a:solidFill>
                  <a:schemeClr val="accent1"/>
                </a:solidFill>
              </a:rPr>
              <a:t>Modern </a:t>
            </a:r>
            <a:r>
              <a:rPr lang="en-US" sz="5400" dirty="0" smtClean="0">
                <a:solidFill>
                  <a:schemeClr val="accent1"/>
                </a:solidFill>
              </a:rPr>
              <a:t>Tenants</a:t>
            </a:r>
          </a:p>
          <a:p>
            <a:pPr algn="ctr"/>
            <a:r>
              <a:rPr lang="en-US" sz="5400" dirty="0">
                <a:solidFill>
                  <a:schemeClr val="accent1"/>
                </a:solidFill>
              </a:rPr>
              <a:t>o</a:t>
            </a:r>
            <a:r>
              <a:rPr lang="en-US" sz="5400" dirty="0" smtClean="0">
                <a:solidFill>
                  <a:schemeClr val="accent1"/>
                </a:solidFill>
              </a:rPr>
              <a:t>f Architecture</a:t>
            </a:r>
            <a:endParaRPr lang="en-US" sz="5400" dirty="0">
              <a:solidFill>
                <a:schemeClr val="accent1"/>
              </a:solidFill>
            </a:endParaRPr>
          </a:p>
        </p:txBody>
      </p:sp>
    </p:spTree>
    <p:extLst>
      <p:ext uri="{BB962C8B-B14F-4D97-AF65-F5344CB8AC3E}">
        <p14:creationId xmlns:p14="http://schemas.microsoft.com/office/powerpoint/2010/main" val="72023916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The Benefits of PaaS</a:t>
            </a:r>
            <a:br>
              <a:rPr lang="en-US" sz="5400" dirty="0" smtClean="0"/>
            </a:br>
            <a:endParaRPr lang="en-US" sz="2800" dirty="0">
              <a:solidFill>
                <a:schemeClr val="accent1"/>
              </a:solidFill>
            </a:endParaRPr>
          </a:p>
        </p:txBody>
      </p:sp>
      <p:sp>
        <p:nvSpPr>
          <p:cNvPr id="4" name="Rectangle 3"/>
          <p:cNvSpPr/>
          <p:nvPr/>
        </p:nvSpPr>
        <p:spPr bwMode="auto">
          <a:xfrm>
            <a:off x="1988528" y="1651472"/>
            <a:ext cx="9489286" cy="3950475"/>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6" tIns="60936" rIns="60936" bIns="60936"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0024" y="1651474"/>
            <a:ext cx="1318509" cy="13185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70024" y="2964932"/>
            <a:ext cx="1318509" cy="131850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70024" y="4283441"/>
            <a:ext cx="1318509" cy="131850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2220117" y="2971571"/>
            <a:ext cx="10244414" cy="123078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3732" dirty="0" smtClean="0">
                <a:solidFill>
                  <a:srgbClr val="8CC600">
                    <a:alpha val="99000"/>
                  </a:srgbClr>
                </a:solidFill>
                <a:latin typeface="Segoe UI Light"/>
              </a:rPr>
              <a:t>PaaS </a:t>
            </a:r>
            <a:r>
              <a:rPr lang="en-US" sz="3732" dirty="0">
                <a:solidFill>
                  <a:srgbClr val="8CC600">
                    <a:alpha val="99000"/>
                  </a:srgbClr>
                </a:solidFill>
                <a:latin typeface="Segoe UI Light"/>
              </a:rPr>
              <a:t>is cheaper</a:t>
            </a:r>
          </a:p>
          <a:p>
            <a:pPr marL="3174" lvl="1">
              <a:lnSpc>
                <a:spcPct val="100000"/>
              </a:lnSpc>
            </a:pPr>
            <a:r>
              <a:rPr lang="en-US" sz="2133" dirty="0">
                <a:solidFill>
                  <a:srgbClr val="5F5F5F">
                    <a:alpha val="99000"/>
                  </a:srgbClr>
                </a:solidFill>
              </a:rPr>
              <a:t>Reason: </a:t>
            </a:r>
            <a:r>
              <a:rPr lang="en-US" sz="2133" dirty="0">
                <a:solidFill>
                  <a:srgbClr val="5F5F5F">
                    <a:lumMod val="65000"/>
                    <a:alpha val="99000"/>
                  </a:srgbClr>
                </a:solidFill>
              </a:rPr>
              <a:t>There’s less admin and management work to do</a:t>
            </a:r>
          </a:p>
          <a:p>
            <a:pPr marL="3174" lvl="1">
              <a:lnSpc>
                <a:spcPct val="100000"/>
              </a:lnSpc>
            </a:pPr>
            <a:r>
              <a:rPr lang="en-US" sz="2133" dirty="0">
                <a:solidFill>
                  <a:srgbClr val="5F5F5F">
                    <a:alpha val="99000"/>
                  </a:srgbClr>
                </a:solidFill>
              </a:rPr>
              <a:t>Benefit: </a:t>
            </a:r>
            <a:r>
              <a:rPr lang="en-US" sz="2133"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2220117" y="1700339"/>
            <a:ext cx="10244414" cy="123078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3732" dirty="0">
                <a:solidFill>
                  <a:srgbClr val="8CC600">
                    <a:alpha val="99000"/>
                  </a:srgbClr>
                </a:solidFill>
                <a:latin typeface="Segoe UI Light"/>
              </a:rPr>
              <a:t>PaaS is faster</a:t>
            </a:r>
          </a:p>
          <a:p>
            <a:pPr marL="3174" lvl="1">
              <a:lnSpc>
                <a:spcPct val="100000"/>
              </a:lnSpc>
            </a:pPr>
            <a:r>
              <a:rPr lang="en-US" sz="2133" dirty="0">
                <a:solidFill>
                  <a:srgbClr val="5F5F5F">
                    <a:alpha val="99000"/>
                  </a:srgbClr>
                </a:solidFill>
              </a:rPr>
              <a:t>Reason: </a:t>
            </a:r>
            <a:r>
              <a:rPr lang="en-US" sz="2133" dirty="0">
                <a:solidFill>
                  <a:srgbClr val="5F5F5F">
                    <a:lumMod val="65000"/>
                    <a:alpha val="99000"/>
                  </a:srgbClr>
                </a:solidFill>
              </a:rPr>
              <a:t>There’s less work for developers to do</a:t>
            </a:r>
          </a:p>
          <a:p>
            <a:pPr marL="3174" lvl="1">
              <a:lnSpc>
                <a:spcPct val="100000"/>
              </a:lnSpc>
            </a:pPr>
            <a:r>
              <a:rPr lang="en-US" sz="2133" dirty="0">
                <a:solidFill>
                  <a:srgbClr val="5F5F5F">
                    <a:alpha val="99000"/>
                  </a:srgbClr>
                </a:solidFill>
              </a:rPr>
              <a:t>Benefit: </a:t>
            </a:r>
            <a:r>
              <a:rPr lang="en-US" sz="2133"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974643" y="1830940"/>
            <a:ext cx="672348" cy="925792"/>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6" name="Freeform 9"/>
          <p:cNvSpPr>
            <a:spLocks noChangeAspect="1"/>
          </p:cNvSpPr>
          <p:nvPr/>
        </p:nvSpPr>
        <p:spPr bwMode="black">
          <a:xfrm>
            <a:off x="1139352" y="3261989"/>
            <a:ext cx="455143" cy="784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7" name="Freeform 164"/>
          <p:cNvSpPr>
            <a:spLocks noEditPoints="1"/>
          </p:cNvSpPr>
          <p:nvPr/>
        </p:nvSpPr>
        <p:spPr bwMode="black">
          <a:xfrm>
            <a:off x="1081916" y="4593304"/>
            <a:ext cx="530884" cy="73602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09699" tIns="54848" rIns="109699" bIns="54848" numCol="1" anchor="t" anchorCtr="0" compatLnSpc="1">
            <a:prstTxWarp prst="textNoShape">
              <a:avLst/>
            </a:prstTxWarp>
          </a:bodyPr>
          <a:lstStyle/>
          <a:p>
            <a:pPr defTabSz="1218490"/>
            <a:endParaRPr lang="en-US" sz="2133" dirty="0">
              <a:solidFill>
                <a:srgbClr val="5F5F5F"/>
              </a:solidFill>
            </a:endParaRPr>
          </a:p>
        </p:txBody>
      </p:sp>
      <p:sp>
        <p:nvSpPr>
          <p:cNvPr id="18" name="Text Placeholder 3"/>
          <p:cNvSpPr txBox="1">
            <a:spLocks/>
          </p:cNvSpPr>
          <p:nvPr/>
        </p:nvSpPr>
        <p:spPr>
          <a:xfrm>
            <a:off x="2220117" y="4271826"/>
            <a:ext cx="10244414" cy="1230786"/>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3732" dirty="0">
                <a:solidFill>
                  <a:srgbClr val="8CC600">
                    <a:alpha val="99000"/>
                  </a:srgbClr>
                </a:solidFill>
                <a:latin typeface="Segoe UI Light"/>
              </a:rPr>
              <a:t>PaaS is lower risk</a:t>
            </a:r>
          </a:p>
          <a:p>
            <a:pPr marL="3174" lvl="1" indent="0">
              <a:lnSpc>
                <a:spcPct val="100000"/>
              </a:lnSpc>
              <a:spcBef>
                <a:spcPts val="0"/>
              </a:spcBef>
              <a:buSzPct val="80000"/>
              <a:buNone/>
            </a:pPr>
            <a:r>
              <a:rPr lang="en-US" sz="2133" spc="-51" dirty="0">
                <a:solidFill>
                  <a:srgbClr val="5F5F5F">
                    <a:alpha val="99000"/>
                  </a:srgbClr>
                </a:solidFill>
              </a:rPr>
              <a:t>Reason: </a:t>
            </a:r>
            <a:r>
              <a:rPr lang="en-US" sz="2133" spc="-51" dirty="0">
                <a:solidFill>
                  <a:srgbClr val="5F5F5F">
                    <a:lumMod val="65000"/>
                    <a:alpha val="99000"/>
                  </a:srgbClr>
                </a:solidFill>
              </a:rPr>
              <a:t>The platform does more, leaving fewer opportunities for error</a:t>
            </a:r>
          </a:p>
          <a:p>
            <a:pPr marL="3174" lvl="1" indent="0">
              <a:lnSpc>
                <a:spcPct val="100000"/>
              </a:lnSpc>
              <a:spcBef>
                <a:spcPts val="0"/>
              </a:spcBef>
              <a:buSzPct val="80000"/>
              <a:buNone/>
            </a:pPr>
            <a:r>
              <a:rPr lang="en-US" sz="2133" spc="-51" dirty="0">
                <a:solidFill>
                  <a:srgbClr val="5F5F5F">
                    <a:alpha val="99000"/>
                  </a:srgbClr>
                </a:solidFill>
              </a:rPr>
              <a:t>Benefit: </a:t>
            </a:r>
            <a:r>
              <a:rPr lang="en-US" sz="2133" spc="-51"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3491412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Connecting Cloud to the </a:t>
            </a:r>
            <a:r>
              <a:rPr lang="en-US" sz="8000" dirty="0" err="1" smtClean="0"/>
              <a:t>Realworld</a:t>
            </a:r>
            <a:endParaRPr lang="en-US" sz="8000" dirty="0"/>
          </a:p>
        </p:txBody>
      </p:sp>
    </p:spTree>
    <p:extLst>
      <p:ext uri="{BB962C8B-B14F-4D97-AF65-F5344CB8AC3E}">
        <p14:creationId xmlns:p14="http://schemas.microsoft.com/office/powerpoint/2010/main" val="232538901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3949200"/>
          </a:xfrm>
        </p:spPr>
        <p:txBody>
          <a:bodyPr/>
          <a:lstStyle/>
          <a:p>
            <a:r>
              <a:rPr lang="en-US" dirty="0" smtClean="0"/>
              <a:t>App Servers connecting to local data</a:t>
            </a:r>
          </a:p>
          <a:p>
            <a:r>
              <a:rPr lang="en-US" dirty="0" smtClean="0"/>
              <a:t>Nightly backups</a:t>
            </a:r>
          </a:p>
          <a:p>
            <a:r>
              <a:rPr lang="en-US" dirty="0" smtClean="0"/>
              <a:t>Integrated Authentication</a:t>
            </a:r>
          </a:p>
          <a:p>
            <a:r>
              <a:rPr lang="en-US" dirty="0" smtClean="0"/>
              <a:t>Frontend servers connecting to backend servers</a:t>
            </a:r>
          </a:p>
          <a:p>
            <a:r>
              <a:rPr lang="en-US" dirty="0" smtClean="0"/>
              <a:t>Connect remote management tools</a:t>
            </a:r>
          </a:p>
          <a:p>
            <a:r>
              <a:rPr lang="en-US" dirty="0" smtClean="0"/>
              <a:t>And many more</a:t>
            </a:r>
            <a:endParaRPr lang="en-US" dirty="0"/>
          </a:p>
        </p:txBody>
      </p:sp>
      <p:sp>
        <p:nvSpPr>
          <p:cNvPr id="3" name="Title 2"/>
          <p:cNvSpPr>
            <a:spLocks noGrp="1"/>
          </p:cNvSpPr>
          <p:nvPr>
            <p:ph type="title"/>
          </p:nvPr>
        </p:nvSpPr>
        <p:spPr/>
        <p:txBody>
          <a:bodyPr/>
          <a:lstStyle/>
          <a:p>
            <a:r>
              <a:rPr lang="en-US" dirty="0" smtClean="0"/>
              <a:t>Common Connectivity Scenarios</a:t>
            </a:r>
            <a:endParaRPr lang="en-US" dirty="0"/>
          </a:p>
        </p:txBody>
      </p:sp>
    </p:spTree>
    <p:extLst>
      <p:ext uri="{BB962C8B-B14F-4D97-AF65-F5344CB8AC3E}">
        <p14:creationId xmlns:p14="http://schemas.microsoft.com/office/powerpoint/2010/main" val="21848507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5400" dirty="0" smtClean="0">
                <a:solidFill>
                  <a:schemeClr val="tx1"/>
                </a:solidFill>
                <a:latin typeface="Segoe UI Light" pitchFamily="34" charset="0"/>
                <a:cs typeface="Segoe UI Light" pitchFamily="34" charset="0"/>
              </a:rPr>
              <a:t>Windows Azure Virtual Network</a:t>
            </a:r>
            <a:endParaRPr lang="en-US" sz="5400" dirty="0">
              <a:solidFill>
                <a:schemeClr val="tx1"/>
              </a:solidFill>
              <a:latin typeface="Segoe UI Light" pitchFamily="34" charset="0"/>
              <a:cs typeface="Segoe UI Light" pitchFamily="34" charset="0"/>
            </a:endParaRPr>
          </a:p>
        </p:txBody>
      </p:sp>
      <p:sp>
        <p:nvSpPr>
          <p:cNvPr id="3" name="Text Placeholder 2"/>
          <p:cNvSpPr>
            <a:spLocks noGrp="1"/>
          </p:cNvSpPr>
          <p:nvPr>
            <p:ph type="body" sz="quarter" idx="4294967295"/>
          </p:nvPr>
        </p:nvSpPr>
        <p:spPr>
          <a:xfrm>
            <a:off x="330415" y="1317541"/>
            <a:ext cx="8018463" cy="5731483"/>
          </a:xfrm>
        </p:spPr>
        <p:txBody>
          <a:bodyPr/>
          <a:lstStyle/>
          <a:p>
            <a:pPr marL="0" lvl="1" indent="0">
              <a:lnSpc>
                <a:spcPct val="100000"/>
              </a:lnSpc>
              <a:buNone/>
            </a:pPr>
            <a:r>
              <a:rPr lang="en-US" sz="3822" dirty="0">
                <a:solidFill>
                  <a:schemeClr val="tx2"/>
                </a:solidFill>
                <a:latin typeface="+mj-lt"/>
              </a:rPr>
              <a:t>Persistent IP Address Requirements</a:t>
            </a:r>
          </a:p>
          <a:p>
            <a:pPr marL="336033" lvl="1" indent="-336033"/>
            <a:r>
              <a:rPr lang="en-US" sz="2000" spc="-38" dirty="0">
                <a:solidFill>
                  <a:schemeClr val="tx1">
                    <a:alpha val="99000"/>
                  </a:schemeClr>
                </a:solidFill>
              </a:rPr>
              <a:t>Virtual Machines deployed into a virtual network have an infinite DHCP lease</a:t>
            </a:r>
          </a:p>
          <a:p>
            <a:pPr lvl="1"/>
            <a:endParaRPr lang="en-US" sz="800" dirty="0">
              <a:solidFill>
                <a:schemeClr val="accent2"/>
              </a:solidFill>
              <a:latin typeface="Segoe UI Light" pitchFamily="34" charset="0"/>
              <a:cs typeface="Segoe UI Light" pitchFamily="34" charset="0"/>
            </a:endParaRPr>
          </a:p>
          <a:p>
            <a:pPr marL="0" lvl="1" indent="0">
              <a:lnSpc>
                <a:spcPct val="100000"/>
              </a:lnSpc>
              <a:buNone/>
            </a:pPr>
            <a:r>
              <a:rPr lang="en-US" sz="3822" dirty="0">
                <a:solidFill>
                  <a:schemeClr val="tx2"/>
                </a:solidFill>
                <a:latin typeface="+mj-lt"/>
              </a:rPr>
              <a:t>Hybrid On-Premises Cloud Apps</a:t>
            </a:r>
          </a:p>
          <a:p>
            <a:pPr marL="336033" lvl="1" indent="-336033"/>
            <a:r>
              <a:rPr lang="en-US" sz="2000" spc="-38" dirty="0">
                <a:solidFill>
                  <a:schemeClr val="tx1">
                    <a:alpha val="99000"/>
                  </a:schemeClr>
                </a:solidFill>
              </a:rPr>
              <a:t>Requirement for connectivity between your data center and the public cloud</a:t>
            </a:r>
          </a:p>
          <a:p>
            <a:pPr lvl="1"/>
            <a:endParaRPr lang="en-US" sz="800" dirty="0">
              <a:solidFill>
                <a:schemeClr val="accent2"/>
              </a:solidFill>
              <a:latin typeface="Segoe UI Light" pitchFamily="34" charset="0"/>
              <a:cs typeface="Segoe UI Light" pitchFamily="34" charset="0"/>
            </a:endParaRPr>
          </a:p>
          <a:p>
            <a:pPr marL="0" lvl="1" indent="0">
              <a:lnSpc>
                <a:spcPct val="100000"/>
              </a:lnSpc>
              <a:buNone/>
            </a:pPr>
            <a:r>
              <a:rPr lang="en-US" sz="3822" dirty="0">
                <a:solidFill>
                  <a:schemeClr val="tx2"/>
                </a:solidFill>
                <a:latin typeface="+mj-lt"/>
              </a:rPr>
              <a:t>Connectivity between cloud </a:t>
            </a:r>
            <a:r>
              <a:rPr lang="en-US" sz="3822" dirty="0" smtClean="0">
                <a:solidFill>
                  <a:schemeClr val="tx2"/>
                </a:solidFill>
                <a:latin typeface="+mj-lt"/>
              </a:rPr>
              <a:t>services</a:t>
            </a:r>
            <a:endParaRPr lang="en-US" sz="3822" dirty="0">
              <a:solidFill>
                <a:schemeClr val="tx2"/>
              </a:solidFill>
              <a:latin typeface="+mj-lt"/>
            </a:endParaRPr>
          </a:p>
          <a:p>
            <a:pPr marL="336033" lvl="1" indent="-336033"/>
            <a:r>
              <a:rPr lang="en-US" sz="2000" spc="-38" dirty="0">
                <a:solidFill>
                  <a:schemeClr val="tx1">
                    <a:alpha val="99000"/>
                  </a:schemeClr>
                </a:solidFill>
              </a:rPr>
              <a:t>Deploying Active Directory in the Cloud or connecting a PaaS to </a:t>
            </a:r>
            <a:r>
              <a:rPr lang="en-US" sz="2000" spc="-38" dirty="0" err="1">
                <a:solidFill>
                  <a:schemeClr val="tx1">
                    <a:alpha val="99000"/>
                  </a:schemeClr>
                </a:solidFill>
              </a:rPr>
              <a:t>IaaS</a:t>
            </a:r>
            <a:r>
              <a:rPr lang="en-US" sz="2000" spc="-38" dirty="0">
                <a:solidFill>
                  <a:schemeClr val="tx1">
                    <a:alpha val="99000"/>
                  </a:schemeClr>
                </a:solidFill>
              </a:rPr>
              <a:t> Service</a:t>
            </a:r>
          </a:p>
          <a:p>
            <a:pPr lvl="1"/>
            <a:endParaRPr lang="en-US" sz="800" dirty="0">
              <a:solidFill>
                <a:schemeClr val="accent2"/>
              </a:solidFill>
            </a:endParaRPr>
          </a:p>
          <a:p>
            <a:endParaRPr lang="en-US" dirty="0" smtClean="0"/>
          </a:p>
          <a:p>
            <a:endParaRPr lang="en-US" dirty="0"/>
          </a:p>
        </p:txBody>
      </p:sp>
      <p:sp>
        <p:nvSpPr>
          <p:cNvPr id="6" name="Rectangle 5"/>
          <p:cNvSpPr/>
          <p:nvPr>
            <p:custDataLst>
              <p:tags r:id="rId1"/>
            </p:custDataLst>
          </p:nvPr>
        </p:nvSpPr>
        <p:spPr bwMode="auto">
          <a:xfrm>
            <a:off x="8457937" y="1614417"/>
            <a:ext cx="3535646" cy="36159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685432" fontAlgn="base">
              <a:spcBef>
                <a:spcPts val="900"/>
              </a:spcBef>
              <a:spcAft>
                <a:spcPct val="0"/>
              </a:spcAft>
            </a:pPr>
            <a:r>
              <a:rPr lang="en-US" sz="2400" dirty="0">
                <a:ln>
                  <a:solidFill>
                    <a:schemeClr val="bg1">
                      <a:alpha val="0"/>
                    </a:schemeClr>
                  </a:solidFill>
                </a:ln>
                <a:solidFill>
                  <a:schemeClr val="bg1">
                    <a:lumMod val="75000"/>
                    <a:lumOff val="25000"/>
                  </a:schemeClr>
                </a:solidFill>
                <a:latin typeface="Segoe UI Light" pitchFamily="34" charset="0"/>
              </a:rPr>
              <a:t>Corpnet</a:t>
            </a:r>
          </a:p>
        </p:txBody>
      </p:sp>
      <p:sp>
        <p:nvSpPr>
          <p:cNvPr id="7" name="Oval 6"/>
          <p:cNvSpPr/>
          <p:nvPr>
            <p:custDataLst>
              <p:tags r:id="rId2"/>
            </p:custDataLst>
          </p:nvPr>
        </p:nvSpPr>
        <p:spPr bwMode="auto">
          <a:xfrm>
            <a:off x="8993567" y="3537977"/>
            <a:ext cx="2469523" cy="1165860"/>
          </a:xfrm>
          <a:prstGeom prst="ellipse">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solidFill>
                <a:srgbClr val="595959"/>
              </a:solidFill>
            </a:endParaRPr>
          </a:p>
        </p:txBody>
      </p:sp>
      <p:grpSp>
        <p:nvGrpSpPr>
          <p:cNvPr id="8" name="Group 7"/>
          <p:cNvGrpSpPr/>
          <p:nvPr/>
        </p:nvGrpSpPr>
        <p:grpSpPr>
          <a:xfrm>
            <a:off x="9078375" y="1666461"/>
            <a:ext cx="2276815" cy="1525628"/>
            <a:chOff x="7479592" y="1494853"/>
            <a:chExt cx="3649895" cy="2446325"/>
          </a:xfrm>
          <a:solidFill>
            <a:schemeClr val="accent3"/>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43" name="Rectangle 42"/>
            <p:cNvSpPr/>
            <p:nvPr/>
          </p:nvSpPr>
          <p:spPr>
            <a:xfrm>
              <a:off x="8165814" y="1990103"/>
              <a:ext cx="2411946" cy="518191"/>
            </a:xfrm>
            <a:prstGeom prst="rect">
              <a:avLst/>
            </a:prstGeom>
            <a:grpFill/>
          </p:spPr>
          <p:txBody>
            <a:bodyPr wrap="none">
              <a:spAutoFit/>
            </a:bodyPr>
            <a:lstStyle/>
            <a:p>
              <a:pPr algn="ctr" defTabSz="685432"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9" name="Rectangle 8"/>
          <p:cNvSpPr/>
          <p:nvPr>
            <p:custDataLst>
              <p:tags r:id="rId3"/>
            </p:custDataLst>
          </p:nvPr>
        </p:nvSpPr>
        <p:spPr>
          <a:xfrm>
            <a:off x="9302691" y="2298797"/>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0" name="Rectangle 9"/>
          <p:cNvSpPr/>
          <p:nvPr/>
        </p:nvSpPr>
        <p:spPr>
          <a:xfrm>
            <a:off x="93727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a:t>
            </a:r>
            <a:r>
              <a:rPr lang="en-US" sz="900" dirty="0">
                <a:ln>
                  <a:solidFill>
                    <a:schemeClr val="bg1">
                      <a:alpha val="0"/>
                    </a:schemeClr>
                  </a:solidFill>
                </a:ln>
              </a:rPr>
              <a:t>1</a:t>
            </a:r>
          </a:p>
        </p:txBody>
      </p:sp>
      <p:sp>
        <p:nvSpPr>
          <p:cNvPr id="11" name="Rectangle 10"/>
          <p:cNvSpPr/>
          <p:nvPr/>
        </p:nvSpPr>
        <p:spPr>
          <a:xfrm>
            <a:off x="105323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2</a:t>
            </a:r>
            <a:endParaRPr lang="en-US" sz="900" dirty="0">
              <a:ln>
                <a:solidFill>
                  <a:schemeClr val="bg1">
                    <a:alpha val="0"/>
                  </a:schemeClr>
                </a:solidFill>
              </a:ln>
            </a:endParaRPr>
          </a:p>
        </p:txBody>
      </p:sp>
      <p:sp>
        <p:nvSpPr>
          <p:cNvPr id="12" name="Rectangle 11"/>
          <p:cNvSpPr/>
          <p:nvPr>
            <p:custDataLst>
              <p:tags r:id="rId4"/>
            </p:custDataLst>
          </p:nvPr>
        </p:nvSpPr>
        <p:spPr>
          <a:xfrm>
            <a:off x="9952938" y="2716936"/>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a:r>
              <a:rPr lang="en-US" sz="900" dirty="0" smtClean="0">
                <a:ln>
                  <a:solidFill>
                    <a:schemeClr val="bg1">
                      <a:alpha val="0"/>
                    </a:schemeClr>
                  </a:solidFill>
                </a:ln>
              </a:rPr>
              <a:t>ROLE 1</a:t>
            </a:r>
            <a:endParaRPr lang="en-US" sz="900" dirty="0">
              <a:ln>
                <a:solidFill>
                  <a:schemeClr val="bg1">
                    <a:alpha val="0"/>
                  </a:schemeClr>
                </a:solidFill>
              </a:ln>
            </a:endParaRPr>
          </a:p>
        </p:txBody>
      </p:sp>
      <p:cxnSp>
        <p:nvCxnSpPr>
          <p:cNvPr id="13" name="Straight Connector 12"/>
          <p:cNvCxnSpPr>
            <a:stCxn id="10" idx="3"/>
            <a:endCxn id="11" idx="1"/>
          </p:cNvCxnSpPr>
          <p:nvPr>
            <p:custDataLst>
              <p:tags r:id="rId5"/>
            </p:custDataLst>
          </p:nvPr>
        </p:nvCxnSpPr>
        <p:spPr>
          <a:xfrm>
            <a:off x="9852912" y="2470969"/>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9335557" y="2333809"/>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5" name="Rectangle 14"/>
          <p:cNvSpPr/>
          <p:nvPr>
            <p:custDataLst>
              <p:tags r:id="rId7"/>
            </p:custDataLst>
          </p:nvPr>
        </p:nvSpPr>
        <p:spPr>
          <a:xfrm>
            <a:off x="9918639" y="2682646"/>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cxnSp>
        <p:nvCxnSpPr>
          <p:cNvPr id="16" name="Straight Connector 117"/>
          <p:cNvCxnSpPr>
            <a:stCxn id="10" idx="2"/>
            <a:endCxn id="12" idx="0"/>
          </p:cNvCxnSpPr>
          <p:nvPr>
            <p:custDataLst>
              <p:tags r:id="rId8"/>
            </p:custDataLst>
          </p:nvPr>
        </p:nvCxnSpPr>
        <p:spPr>
          <a:xfrm rot="16200000" flipH="1">
            <a:off x="9831377" y="2355281"/>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321536" y="2760758"/>
            <a:ext cx="554623"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2</a:t>
            </a:r>
          </a:p>
        </p:txBody>
      </p:sp>
      <p:sp>
        <p:nvSpPr>
          <p:cNvPr id="18" name="Rectangle 17"/>
          <p:cNvSpPr/>
          <p:nvPr/>
        </p:nvSpPr>
        <p:spPr>
          <a:xfrm>
            <a:off x="10511155" y="2572653"/>
            <a:ext cx="554624"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1</a:t>
            </a:r>
          </a:p>
        </p:txBody>
      </p:sp>
      <p:cxnSp>
        <p:nvCxnSpPr>
          <p:cNvPr id="19" name="Straight Arrow Connector 18"/>
          <p:cNvCxnSpPr/>
          <p:nvPr/>
        </p:nvCxnSpPr>
        <p:spPr>
          <a:xfrm flipV="1">
            <a:off x="10292051" y="3066873"/>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292374" y="3637289"/>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626555" y="3615858"/>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36667" y="3596807"/>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289355" y="3664078"/>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0481258" y="3951097"/>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672514" y="3951096"/>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672514" y="3951097"/>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9096057" y="39154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8" name="Freeform 6"/>
          <p:cNvSpPr>
            <a:spLocks noEditPoints="1"/>
          </p:cNvSpPr>
          <p:nvPr/>
        </p:nvSpPr>
        <p:spPr bwMode="auto">
          <a:xfrm>
            <a:off x="9441428" y="4153527"/>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9" name="Freeform 6"/>
          <p:cNvSpPr>
            <a:spLocks noEditPoints="1"/>
          </p:cNvSpPr>
          <p:nvPr/>
        </p:nvSpPr>
        <p:spPr bwMode="auto">
          <a:xfrm>
            <a:off x="9817764"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0" name="Freeform 6"/>
          <p:cNvSpPr>
            <a:spLocks noEditPoints="1"/>
          </p:cNvSpPr>
          <p:nvPr/>
        </p:nvSpPr>
        <p:spPr bwMode="auto">
          <a:xfrm>
            <a:off x="10370358"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1" name="Freeform 6"/>
          <p:cNvSpPr>
            <a:spLocks noEditPoints="1"/>
          </p:cNvSpPr>
          <p:nvPr/>
        </p:nvSpPr>
        <p:spPr bwMode="auto">
          <a:xfrm>
            <a:off x="10765748" y="418924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2" name="Freeform 6"/>
          <p:cNvSpPr>
            <a:spLocks noEditPoints="1"/>
          </p:cNvSpPr>
          <p:nvPr/>
        </p:nvSpPr>
        <p:spPr bwMode="auto">
          <a:xfrm>
            <a:off x="11042045" y="407970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grpSp>
        <p:nvGrpSpPr>
          <p:cNvPr id="33" name="Group 32"/>
          <p:cNvGrpSpPr/>
          <p:nvPr/>
        </p:nvGrpSpPr>
        <p:grpSpPr>
          <a:xfrm>
            <a:off x="9935040" y="3487762"/>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p:cNvGrpSpPr/>
          <p:nvPr/>
        </p:nvGrpSpPr>
        <p:grpSpPr>
          <a:xfrm>
            <a:off x="10399910" y="3801963"/>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p:cNvGrpSpPr/>
          <p:nvPr/>
        </p:nvGrpSpPr>
        <p:grpSpPr>
          <a:xfrm>
            <a:off x="10554329" y="2920214"/>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8444055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6248650" y="1482279"/>
            <a:ext cx="4477670" cy="4509865"/>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5209678" y="4070772"/>
            <a:ext cx="2745878" cy="4207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8" name="Rounded Rectangle 117"/>
          <p:cNvSpPr/>
          <p:nvPr/>
        </p:nvSpPr>
        <p:spPr bwMode="auto">
          <a:xfrm rot="1804617">
            <a:off x="6306560" y="2685522"/>
            <a:ext cx="764510"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 name="Rounded Rectangle 10"/>
          <p:cNvSpPr/>
          <p:nvPr/>
        </p:nvSpPr>
        <p:spPr bwMode="auto">
          <a:xfrm rot="19727983">
            <a:off x="6782714" y="2621906"/>
            <a:ext cx="764510"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Connecting Applications and VMs</a:t>
            </a:r>
          </a:p>
        </p:txBody>
      </p:sp>
      <p:sp>
        <p:nvSpPr>
          <p:cNvPr id="28" name="Content Placeholder 2"/>
          <p:cNvSpPr>
            <a:spLocks noGrp="1"/>
          </p:cNvSpPr>
          <p:nvPr>
            <p:ph type="body" sz="quarter" idx="4294967295"/>
          </p:nvPr>
        </p:nvSpPr>
        <p:spPr>
          <a:xfrm>
            <a:off x="269170" y="1424998"/>
            <a:ext cx="5159375" cy="2498995"/>
          </a:xfrm>
        </p:spPr>
        <p:txBody>
          <a:bodyPr/>
          <a:lstStyle/>
          <a:p>
            <a:pPr marL="0" indent="0">
              <a:buNone/>
            </a:pPr>
            <a:r>
              <a:rPr lang="en-US" sz="4000" dirty="0">
                <a:solidFill>
                  <a:schemeClr val="tx2">
                    <a:alpha val="99000"/>
                  </a:schemeClr>
                </a:solidFill>
              </a:rPr>
              <a:t>Strengths</a:t>
            </a:r>
            <a:endParaRPr lang="en-US" sz="3199" dirty="0">
              <a:solidFill>
                <a:schemeClr val="tx2">
                  <a:alpha val="99000"/>
                </a:schemeClr>
              </a:solidFill>
            </a:endParaRPr>
          </a:p>
          <a:p>
            <a:pPr lvl="1"/>
            <a:r>
              <a:rPr lang="en-US" sz="2000" spc="0" dirty="0"/>
              <a:t>Simplicity</a:t>
            </a:r>
          </a:p>
          <a:p>
            <a:pPr lvl="1"/>
            <a:r>
              <a:rPr lang="en-US" sz="2000" spc="0" dirty="0"/>
              <a:t>Tenant Autonomy</a:t>
            </a:r>
          </a:p>
          <a:p>
            <a:pPr lvl="1"/>
            <a:r>
              <a:rPr lang="en-US" sz="2000" spc="0" dirty="0"/>
              <a:t>VIP Swap (cloud services)</a:t>
            </a:r>
          </a:p>
          <a:p>
            <a:pPr lvl="1"/>
            <a:r>
              <a:rPr lang="en-US" sz="2000" spc="0" dirty="0"/>
              <a:t>Easy Local Dev/Test</a:t>
            </a:r>
          </a:p>
          <a:p>
            <a:pPr lvl="1"/>
            <a:endParaRPr lang="en-US" sz="2399" spc="0" dirty="0"/>
          </a:p>
        </p:txBody>
      </p:sp>
      <p:sp>
        <p:nvSpPr>
          <p:cNvPr id="29" name="TextBox 28"/>
          <p:cNvSpPr txBox="1"/>
          <p:nvPr/>
        </p:nvSpPr>
        <p:spPr>
          <a:xfrm>
            <a:off x="4488241" y="2075629"/>
            <a:ext cx="1336197" cy="1722779"/>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sz="1866" dirty="0"/>
              <a:t>SQL Data Access Traffic Through Public Endpoint</a:t>
            </a:r>
          </a:p>
        </p:txBody>
      </p:sp>
      <p:sp>
        <p:nvSpPr>
          <p:cNvPr id="30" name="Content Placeholder 2"/>
          <p:cNvSpPr txBox="1">
            <a:spLocks/>
          </p:cNvSpPr>
          <p:nvPr/>
        </p:nvSpPr>
        <p:spPr>
          <a:xfrm>
            <a:off x="269170" y="4063960"/>
            <a:ext cx="5159444" cy="21834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chemeClr val="tx2">
                    <a:alpha val="99000"/>
                  </a:schemeClr>
                </a:solidFill>
                <a:latin typeface="+mj-lt"/>
              </a:rPr>
              <a:t>Weaknesses</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Higher Latency</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Less Secure</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Management/Deployment Overhead</a:t>
            </a:r>
          </a:p>
        </p:txBody>
      </p:sp>
      <p:grpSp>
        <p:nvGrpSpPr>
          <p:cNvPr id="42" name="Group 41"/>
          <p:cNvGrpSpPr/>
          <p:nvPr/>
        </p:nvGrpSpPr>
        <p:grpSpPr>
          <a:xfrm>
            <a:off x="7759734" y="4193367"/>
            <a:ext cx="3908394" cy="2262084"/>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grpSp>
        <p:nvGrpSpPr>
          <p:cNvPr id="45" name="Group 44"/>
          <p:cNvGrpSpPr/>
          <p:nvPr/>
        </p:nvGrpSpPr>
        <p:grpSpPr>
          <a:xfrm>
            <a:off x="7759731" y="1402653"/>
            <a:ext cx="3908394" cy="2262084"/>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pic>
        <p:nvPicPr>
          <p:cNvPr id="171" name="Picture 170"/>
          <p:cNvPicPr>
            <a:picLocks noChangeAspect="1"/>
          </p:cNvPicPr>
          <p:nvPr/>
        </p:nvPicPr>
        <p:blipFill>
          <a:blip r:embed="rId4"/>
          <a:stretch>
            <a:fillRect/>
          </a:stretch>
        </p:blipFill>
        <p:spPr>
          <a:xfrm>
            <a:off x="9228827" y="5341148"/>
            <a:ext cx="581187" cy="531085"/>
          </a:xfrm>
          <a:prstGeom prst="rect">
            <a:avLst/>
          </a:prstGeom>
        </p:spPr>
      </p:pic>
      <p:sp>
        <p:nvSpPr>
          <p:cNvPr id="50" name="TextBox 49"/>
          <p:cNvSpPr txBox="1"/>
          <p:nvPr/>
        </p:nvSpPr>
        <p:spPr>
          <a:xfrm>
            <a:off x="8153495" y="3362838"/>
            <a:ext cx="2336917" cy="225575"/>
          </a:xfrm>
          <a:prstGeom prst="rect">
            <a:avLst/>
          </a:prstGeom>
          <a:noFill/>
        </p:spPr>
        <p:txBody>
          <a:bodyPr wrap="square" lIns="0" tIns="0" rIns="0" bIns="0" rtlCol="0">
            <a:spAutoFit/>
          </a:bodyPr>
          <a:lstStyle/>
          <a:p>
            <a:pPr algn="ctr"/>
            <a:r>
              <a:rPr lang="en-US" sz="1466" dirty="0">
                <a:solidFill>
                  <a:schemeClr val="bg1">
                    <a:alpha val="99000"/>
                  </a:schemeClr>
                </a:solidFill>
              </a:rPr>
              <a:t>Cloud Service or Web Site</a:t>
            </a:r>
          </a:p>
        </p:txBody>
      </p:sp>
      <p:sp>
        <p:nvSpPr>
          <p:cNvPr id="54" name="TextBox 53"/>
          <p:cNvSpPr txBox="1"/>
          <p:nvPr/>
        </p:nvSpPr>
        <p:spPr>
          <a:xfrm>
            <a:off x="10266117" y="4478372"/>
            <a:ext cx="122658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a:t>
            </a:r>
          </a:p>
        </p:txBody>
      </p:sp>
      <p:sp>
        <p:nvSpPr>
          <p:cNvPr id="56" name="TextBox 55"/>
          <p:cNvSpPr txBox="1"/>
          <p:nvPr/>
        </p:nvSpPr>
        <p:spPr>
          <a:xfrm>
            <a:off x="9669554" y="5529385"/>
            <a:ext cx="880467" cy="574260"/>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866" dirty="0"/>
              <a:t>SQL Server</a:t>
            </a:r>
          </a:p>
        </p:txBody>
      </p:sp>
      <p:sp>
        <p:nvSpPr>
          <p:cNvPr id="62" name="Freeform 34"/>
          <p:cNvSpPr>
            <a:spLocks noEditPoints="1"/>
          </p:cNvSpPr>
          <p:nvPr/>
        </p:nvSpPr>
        <p:spPr bwMode="auto">
          <a:xfrm>
            <a:off x="9360335" y="5873483"/>
            <a:ext cx="372745"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9707" tIns="54854" rIns="109707" bIns="54854" numCol="1" rtlCol="0" anchor="ctr" anchorCtr="0" compatLnSpc="1">
            <a:prstTxWarp prst="textNoShape">
              <a:avLst/>
            </a:prstTxWarp>
          </a:bodyPr>
          <a:lstStyle/>
          <a:p>
            <a:pPr defTabSz="740470"/>
            <a:endParaRPr lang="en-US" sz="2533" spc="-123" dirty="0">
              <a:solidFill>
                <a:schemeClr val="tx1">
                  <a:lumMod val="50000"/>
                </a:schemeClr>
              </a:solidFill>
              <a:latin typeface="Segoe Light" pitchFamily="34" charset="0"/>
            </a:endParaRPr>
          </a:p>
        </p:txBody>
      </p:sp>
      <p:sp>
        <p:nvSpPr>
          <p:cNvPr id="64" name="TextBox 63"/>
          <p:cNvSpPr txBox="1"/>
          <p:nvPr/>
        </p:nvSpPr>
        <p:spPr>
          <a:xfrm>
            <a:off x="6225308" y="1829288"/>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65" name="Right Arrow 64"/>
          <p:cNvSpPr/>
          <p:nvPr/>
        </p:nvSpPr>
        <p:spPr bwMode="auto">
          <a:xfrm>
            <a:off x="7297131" y="2361588"/>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799" dirty="0">
                <a:gradFill>
                  <a:gsLst>
                    <a:gs pos="0">
                      <a:srgbClr val="FFFFFF"/>
                    </a:gs>
                    <a:gs pos="100000">
                      <a:srgbClr val="FFFFFF"/>
                    </a:gs>
                  </a:gsLst>
                  <a:lin ang="5400000" scaled="0"/>
                </a:gradFill>
              </a:rPr>
              <a:t>80</a:t>
            </a:r>
          </a:p>
        </p:txBody>
      </p:sp>
      <p:sp>
        <p:nvSpPr>
          <p:cNvPr id="66" name="Oval 65"/>
          <p:cNvSpPr/>
          <p:nvPr/>
        </p:nvSpPr>
        <p:spPr bwMode="auto">
          <a:xfrm>
            <a:off x="7001714" y="2539689"/>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5" name="Right Arrow 114"/>
          <p:cNvSpPr/>
          <p:nvPr/>
        </p:nvSpPr>
        <p:spPr bwMode="auto">
          <a:xfrm>
            <a:off x="7596420" y="5406730"/>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000" dirty="0">
                <a:gradFill>
                  <a:gsLst>
                    <a:gs pos="0">
                      <a:srgbClr val="FFFFFF"/>
                    </a:gs>
                    <a:gs pos="100000">
                      <a:srgbClr val="FFFFFF"/>
                    </a:gs>
                  </a:gsLst>
                  <a:lin ang="5400000" scaled="0"/>
                </a:gradFill>
              </a:rPr>
              <a:t>2001-1433</a:t>
            </a:r>
          </a:p>
        </p:txBody>
      </p:sp>
      <p:grpSp>
        <p:nvGrpSpPr>
          <p:cNvPr id="67" name="Group 66"/>
          <p:cNvGrpSpPr/>
          <p:nvPr/>
        </p:nvGrpSpPr>
        <p:grpSpPr bwMode="black">
          <a:xfrm>
            <a:off x="6166313" y="2283715"/>
            <a:ext cx="1475368" cy="1138614"/>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sp>
        <p:nvSpPr>
          <p:cNvPr id="41" name="TextBox 40"/>
          <p:cNvSpPr txBox="1"/>
          <p:nvPr/>
        </p:nvSpPr>
        <p:spPr>
          <a:xfrm>
            <a:off x="7282595" y="4193366"/>
            <a:ext cx="3995852" cy="861390"/>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sz="1866" dirty="0"/>
              <a:t>Secure Endpoints </a:t>
            </a:r>
            <a:br>
              <a:rPr lang="en-US" sz="1866" dirty="0"/>
            </a:br>
            <a:r>
              <a:rPr lang="en-US" sz="1866" dirty="0"/>
              <a:t>with Windows </a:t>
            </a:r>
            <a:br>
              <a:rPr lang="en-US" sz="1866" dirty="0"/>
            </a:br>
            <a:r>
              <a:rPr lang="en-US" sz="1866" dirty="0"/>
              <a:t>Server Firewall</a:t>
            </a:r>
          </a:p>
        </p:txBody>
      </p:sp>
      <p:sp>
        <p:nvSpPr>
          <p:cNvPr id="119" name="Freeform 92"/>
          <p:cNvSpPr>
            <a:spLocks noEditPoints="1"/>
          </p:cNvSpPr>
          <p:nvPr/>
        </p:nvSpPr>
        <p:spPr bwMode="black">
          <a:xfrm>
            <a:off x="8849116" y="4544249"/>
            <a:ext cx="177716" cy="24207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121867" tIns="60933" rIns="121867" bIns="60933" numCol="1" anchor="t" anchorCtr="0" compatLnSpc="1">
            <a:prstTxWarp prst="textNoShape">
              <a:avLst/>
            </a:prstTxWarp>
          </a:bodyPr>
          <a:lstStyle/>
          <a:p>
            <a:endParaRPr lang="en-US" sz="2533" dirty="0"/>
          </a:p>
        </p:txBody>
      </p:sp>
      <p:sp>
        <p:nvSpPr>
          <p:cNvPr id="168" name="TextBox 167"/>
          <p:cNvSpPr txBox="1"/>
          <p:nvPr/>
        </p:nvSpPr>
        <p:spPr>
          <a:xfrm>
            <a:off x="6314439" y="6372697"/>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169" name="Oval 168"/>
          <p:cNvSpPr/>
          <p:nvPr/>
        </p:nvSpPr>
        <p:spPr bwMode="auto">
          <a:xfrm>
            <a:off x="7049155" y="5545336"/>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70" name="Rounded Rectangle 169"/>
          <p:cNvSpPr/>
          <p:nvPr/>
        </p:nvSpPr>
        <p:spPr bwMode="auto">
          <a:xfrm rot="3637710">
            <a:off x="6432999" y="5539948"/>
            <a:ext cx="575875"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16" name="Group 115"/>
          <p:cNvGrpSpPr/>
          <p:nvPr/>
        </p:nvGrpSpPr>
        <p:grpSpPr bwMode="black">
          <a:xfrm>
            <a:off x="6212996" y="5294463"/>
            <a:ext cx="1475368" cy="1138614"/>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pic>
        <p:nvPicPr>
          <p:cNvPr id="3" name="Picture 2"/>
          <p:cNvPicPr>
            <a:picLocks noChangeAspect="1"/>
          </p:cNvPicPr>
          <p:nvPr/>
        </p:nvPicPr>
        <p:blipFill>
          <a:blip r:embed="rId5"/>
          <a:stretch>
            <a:fillRect/>
          </a:stretch>
        </p:blipFill>
        <p:spPr>
          <a:xfrm>
            <a:off x="9017782" y="2643678"/>
            <a:ext cx="776250" cy="641250"/>
          </a:xfrm>
          <a:prstGeom prst="rect">
            <a:avLst/>
          </a:prstGeom>
        </p:spPr>
      </p:pic>
      <p:pic>
        <p:nvPicPr>
          <p:cNvPr id="4" name="Picture 3"/>
          <p:cNvPicPr>
            <a:picLocks noChangeAspect="1"/>
          </p:cNvPicPr>
          <p:nvPr/>
        </p:nvPicPr>
        <p:blipFill>
          <a:blip r:embed="rId6"/>
          <a:stretch>
            <a:fillRect/>
          </a:stretch>
        </p:blipFill>
        <p:spPr>
          <a:xfrm>
            <a:off x="9705771" y="2259330"/>
            <a:ext cx="630000" cy="630000"/>
          </a:xfrm>
          <a:prstGeom prst="rect">
            <a:avLst/>
          </a:prstGeom>
        </p:spPr>
      </p:pic>
    </p:spTree>
    <p:extLst>
      <p:ext uri="{BB962C8B-B14F-4D97-AF65-F5344CB8AC3E}">
        <p14:creationId xmlns:p14="http://schemas.microsoft.com/office/powerpoint/2010/main" val="426871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Connecting Cloud Services with VNET</a:t>
            </a:r>
          </a:p>
        </p:txBody>
      </p:sp>
      <p:sp>
        <p:nvSpPr>
          <p:cNvPr id="34" name="Content Placeholder 2"/>
          <p:cNvSpPr>
            <a:spLocks noGrp="1"/>
          </p:cNvSpPr>
          <p:nvPr>
            <p:ph type="body" sz="quarter" idx="4294967295"/>
          </p:nvPr>
        </p:nvSpPr>
        <p:spPr>
          <a:xfrm>
            <a:off x="265176" y="1426464"/>
            <a:ext cx="11149013" cy="2092858"/>
          </a:xfrm>
        </p:spPr>
        <p:txBody>
          <a:bodyPr/>
          <a:lstStyle/>
          <a:p>
            <a:pPr marL="0" indent="0">
              <a:buNone/>
            </a:pPr>
            <a:r>
              <a:rPr lang="en-US" sz="4000" dirty="0">
                <a:solidFill>
                  <a:schemeClr val="tx2">
                    <a:alpha val="99000"/>
                  </a:schemeClr>
                </a:solidFill>
              </a:rPr>
              <a:t>Strengths</a:t>
            </a:r>
          </a:p>
          <a:p>
            <a:pPr lvl="1"/>
            <a:r>
              <a:rPr lang="en-US" sz="2000" dirty="0"/>
              <a:t>Protect VMs from the open Internet</a:t>
            </a:r>
          </a:p>
          <a:p>
            <a:pPr lvl="1"/>
            <a:r>
              <a:rPr lang="en-US" sz="2000" dirty="0"/>
              <a:t>Lower Latency</a:t>
            </a:r>
          </a:p>
          <a:p>
            <a:pPr lvl="1"/>
            <a:r>
              <a:rPr lang="en-US" sz="2000" dirty="0"/>
              <a:t>VIP Swap (web / worker roles)</a:t>
            </a:r>
          </a:p>
          <a:p>
            <a:pPr lvl="1"/>
            <a:r>
              <a:rPr lang="en-US" sz="2000" dirty="0"/>
              <a:t>Advanced Connectivity Requirements</a:t>
            </a:r>
          </a:p>
        </p:txBody>
      </p:sp>
      <p:sp>
        <p:nvSpPr>
          <p:cNvPr id="40" name="Content Placeholder 2"/>
          <p:cNvSpPr txBox="1">
            <a:spLocks/>
          </p:cNvSpPr>
          <p:nvPr/>
        </p:nvSpPr>
        <p:spPr>
          <a:xfrm>
            <a:off x="265176" y="3803904"/>
            <a:ext cx="5087747" cy="278821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chemeClr val="tx2">
                    <a:alpha val="99000"/>
                  </a:schemeClr>
                </a:solidFill>
                <a:latin typeface="+mj-lt"/>
              </a:rPr>
              <a:t>Weaknesses</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VNET Complexity</a:t>
            </a:r>
          </a:p>
          <a:p>
            <a:pPr marL="572501" lvl="1" indent="-236468" defTabSz="914064">
              <a:buFont typeface="Arial" pitchFamily="34" charset="0"/>
              <a:buChar char="•"/>
            </a:pPr>
            <a:r>
              <a:rPr lang="en-US" sz="2000" b="1" dirty="0" smtClean="0">
                <a:gradFill>
                  <a:gsLst>
                    <a:gs pos="1250">
                      <a:schemeClr val="tx1"/>
                    </a:gs>
                    <a:gs pos="100000">
                      <a:schemeClr val="tx1"/>
                    </a:gs>
                  </a:gsLst>
                  <a:lin ang="5400000" scaled="0"/>
                </a:gradFill>
              </a:rPr>
              <a:t>Windows </a:t>
            </a:r>
            <a:r>
              <a:rPr lang="en-US" sz="2000" b="1" dirty="0">
                <a:gradFill>
                  <a:gsLst>
                    <a:gs pos="1250">
                      <a:schemeClr val="tx1"/>
                    </a:gs>
                    <a:gs pos="100000">
                      <a:schemeClr val="tx1"/>
                    </a:gs>
                  </a:gsLst>
                  <a:lin ang="5400000" scaled="0"/>
                </a:gradFill>
              </a:rPr>
              <a:t>Azure Provided DNS does  not span  cloud services</a:t>
            </a:r>
          </a:p>
        </p:txBody>
      </p:sp>
      <p:sp>
        <p:nvSpPr>
          <p:cNvPr id="46" name="Freeform 6"/>
          <p:cNvSpPr>
            <a:spLocks/>
          </p:cNvSpPr>
          <p:nvPr/>
        </p:nvSpPr>
        <p:spPr bwMode="auto">
          <a:xfrm>
            <a:off x="8869368" y="4193367"/>
            <a:ext cx="2793500" cy="1434054"/>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7" name="Freeform 7"/>
          <p:cNvSpPr>
            <a:spLocks/>
          </p:cNvSpPr>
          <p:nvPr/>
        </p:nvSpPr>
        <p:spPr bwMode="auto">
          <a:xfrm>
            <a:off x="7754474" y="4835392"/>
            <a:ext cx="3169307" cy="1620059"/>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121888" tIns="60944" rIns="121888" bIns="60944" numCol="1" anchor="t" anchorCtr="0" compatLnSpc="1">
            <a:prstTxWarp prst="textNoShape">
              <a:avLst/>
            </a:prstTxWarp>
          </a:bodyPr>
          <a:lstStyle/>
          <a:p>
            <a:endParaRPr lang="en-US" sz="2533" dirty="0"/>
          </a:p>
        </p:txBody>
      </p:sp>
      <p:grpSp>
        <p:nvGrpSpPr>
          <p:cNvPr id="48" name="Group 47"/>
          <p:cNvGrpSpPr/>
          <p:nvPr/>
        </p:nvGrpSpPr>
        <p:grpSpPr>
          <a:xfrm>
            <a:off x="7759731" y="1402653"/>
            <a:ext cx="3908394" cy="2262084"/>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sp>
        <p:nvSpPr>
          <p:cNvPr id="51" name="TextBox 50"/>
          <p:cNvSpPr txBox="1"/>
          <p:nvPr/>
        </p:nvSpPr>
        <p:spPr>
          <a:xfrm>
            <a:off x="8724742" y="3866037"/>
            <a:ext cx="1163349" cy="451149"/>
          </a:xfrm>
          <a:prstGeom prst="rect">
            <a:avLst/>
          </a:prstGeom>
          <a:noFill/>
        </p:spPr>
        <p:txBody>
          <a:bodyPr wrap="square" lIns="0" tIns="0" rIns="0" bIns="0" rtlCol="0">
            <a:spAutoFit/>
          </a:bodyPr>
          <a:lstStyle/>
          <a:p>
            <a:pPr algn="ctr"/>
            <a:r>
              <a:rPr lang="en-US" sz="1466" dirty="0">
                <a:solidFill>
                  <a:schemeClr val="tx2">
                    <a:alpha val="99000"/>
                  </a:schemeClr>
                </a:solidFill>
              </a:rPr>
              <a:t>Direct Access </a:t>
            </a:r>
            <a:br>
              <a:rPr lang="en-US" sz="1466" dirty="0">
                <a:solidFill>
                  <a:schemeClr val="tx2">
                    <a:alpha val="99000"/>
                  </a:schemeClr>
                </a:solidFill>
              </a:rPr>
            </a:br>
            <a:r>
              <a:rPr lang="en-US" sz="1466" dirty="0">
                <a:solidFill>
                  <a:schemeClr val="tx2">
                    <a:alpha val="99000"/>
                  </a:schemeClr>
                </a:solidFill>
              </a:rPr>
              <a:t>via VNET</a:t>
            </a:r>
          </a:p>
        </p:txBody>
      </p:sp>
      <p:sp>
        <p:nvSpPr>
          <p:cNvPr id="52" name="TextBox 51"/>
          <p:cNvSpPr txBox="1"/>
          <p:nvPr/>
        </p:nvSpPr>
        <p:spPr>
          <a:xfrm>
            <a:off x="9422866" y="2316385"/>
            <a:ext cx="1382084" cy="410241"/>
          </a:xfrm>
          <a:prstGeom prst="rect">
            <a:avLst/>
          </a:prstGeom>
          <a:noFill/>
        </p:spPr>
        <p:txBody>
          <a:bodyPr wrap="square" lIns="0" tIns="0" rIns="0" bIns="0" rtlCol="0">
            <a:spAutoFit/>
          </a:bodyPr>
          <a:lstStyle/>
          <a:p>
            <a:pPr algn="ctr"/>
            <a:r>
              <a:rPr lang="en-US" sz="1333" b="1" dirty="0">
                <a:solidFill>
                  <a:schemeClr val="bg1">
                    <a:alpha val="99000"/>
                  </a:schemeClr>
                </a:solidFill>
              </a:rPr>
              <a:t>AppSubnet </a:t>
            </a:r>
          </a:p>
          <a:p>
            <a:pPr algn="ctr"/>
            <a:r>
              <a:rPr lang="en-US" sz="1333" b="1" dirty="0">
                <a:solidFill>
                  <a:schemeClr val="bg1">
                    <a:alpha val="99000"/>
                  </a:schemeClr>
                </a:solidFill>
              </a:rPr>
              <a:t>(10.0.0.0/16)</a:t>
            </a:r>
          </a:p>
        </p:txBody>
      </p:sp>
      <p:sp>
        <p:nvSpPr>
          <p:cNvPr id="53" name="TextBox 52"/>
          <p:cNvSpPr txBox="1"/>
          <p:nvPr/>
        </p:nvSpPr>
        <p:spPr>
          <a:xfrm>
            <a:off x="9458520" y="4997182"/>
            <a:ext cx="1275590" cy="410241"/>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333" dirty="0">
                <a:solidFill>
                  <a:schemeClr val="bg1">
                    <a:alpha val="99000"/>
                  </a:schemeClr>
                </a:solidFill>
              </a:rPr>
              <a:t>SQLSubnet </a:t>
            </a:r>
          </a:p>
          <a:p>
            <a:r>
              <a:rPr lang="en-US" sz="1333" dirty="0">
                <a:solidFill>
                  <a:schemeClr val="bg1">
                    <a:alpha val="99000"/>
                  </a:schemeClr>
                </a:solidFill>
              </a:rPr>
              <a:t>(10.1.0.0/16)</a:t>
            </a:r>
          </a:p>
        </p:txBody>
      </p:sp>
      <p:sp>
        <p:nvSpPr>
          <p:cNvPr id="54" name="TextBox 53"/>
          <p:cNvSpPr txBox="1"/>
          <p:nvPr/>
        </p:nvSpPr>
        <p:spPr>
          <a:xfrm>
            <a:off x="6225308" y="3480862"/>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55" name="Right Arrow 54"/>
          <p:cNvSpPr/>
          <p:nvPr/>
        </p:nvSpPr>
        <p:spPr bwMode="auto">
          <a:xfrm>
            <a:off x="7297131" y="2361588"/>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799" dirty="0">
                <a:gradFill>
                  <a:gsLst>
                    <a:gs pos="0">
                      <a:srgbClr val="FFFFFF"/>
                    </a:gs>
                    <a:gs pos="100000">
                      <a:srgbClr val="FFFFFF"/>
                    </a:gs>
                  </a:gsLst>
                  <a:lin ang="5400000" scaled="0"/>
                </a:gradFill>
              </a:rPr>
              <a:t>80</a:t>
            </a:r>
          </a:p>
        </p:txBody>
      </p:sp>
      <p:sp>
        <p:nvSpPr>
          <p:cNvPr id="56" name="Oval 55"/>
          <p:cNvSpPr/>
          <p:nvPr/>
        </p:nvSpPr>
        <p:spPr bwMode="auto">
          <a:xfrm>
            <a:off x="7001714" y="2539689"/>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57" name="Group 56"/>
          <p:cNvGrpSpPr/>
          <p:nvPr/>
        </p:nvGrpSpPr>
        <p:grpSpPr bwMode="black">
          <a:xfrm>
            <a:off x="6155712" y="2280065"/>
            <a:ext cx="1475368" cy="1138614"/>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sp>
        <p:nvSpPr>
          <p:cNvPr id="107" name="TextBox 106"/>
          <p:cNvSpPr txBox="1"/>
          <p:nvPr/>
        </p:nvSpPr>
        <p:spPr>
          <a:xfrm>
            <a:off x="8608029" y="3389041"/>
            <a:ext cx="1847036" cy="225574"/>
          </a:xfrm>
          <a:prstGeom prst="rect">
            <a:avLst/>
          </a:prstGeom>
          <a:noFill/>
        </p:spPr>
        <p:txBody>
          <a:bodyPr wrap="square" lIns="0" tIns="0" rIns="0" bIns="0" rtlCol="0">
            <a:spAutoFit/>
          </a:bodyPr>
          <a:lstStyle/>
          <a:p>
            <a:pPr algn="ctr"/>
            <a:r>
              <a:rPr lang="en-US" sz="1466" dirty="0">
                <a:solidFill>
                  <a:schemeClr val="bg1">
                    <a:alpha val="99000"/>
                  </a:schemeClr>
                </a:solidFill>
              </a:rPr>
              <a:t>Web or Worker</a:t>
            </a:r>
          </a:p>
        </p:txBody>
      </p:sp>
      <p:sp>
        <p:nvSpPr>
          <p:cNvPr id="110" name="TextBox 109"/>
          <p:cNvSpPr txBox="1"/>
          <p:nvPr/>
        </p:nvSpPr>
        <p:spPr>
          <a:xfrm>
            <a:off x="10504185" y="1669872"/>
            <a:ext cx="1025866"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Service1</a:t>
            </a:r>
          </a:p>
        </p:txBody>
      </p:sp>
      <p:sp>
        <p:nvSpPr>
          <p:cNvPr id="111" name="TextBox 110"/>
          <p:cNvSpPr txBox="1"/>
          <p:nvPr/>
        </p:nvSpPr>
        <p:spPr>
          <a:xfrm>
            <a:off x="10266117" y="4478372"/>
            <a:ext cx="118931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2</a:t>
            </a:r>
          </a:p>
        </p:txBody>
      </p:sp>
      <p:sp>
        <p:nvSpPr>
          <p:cNvPr id="113" name="TextBox 112"/>
          <p:cNvSpPr txBox="1"/>
          <p:nvPr/>
        </p:nvSpPr>
        <p:spPr>
          <a:xfrm>
            <a:off x="8826174" y="5315262"/>
            <a:ext cx="472582" cy="287130"/>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866" dirty="0"/>
              <a:t>AD</a:t>
            </a:r>
          </a:p>
        </p:txBody>
      </p:sp>
      <p:cxnSp>
        <p:nvCxnSpPr>
          <p:cNvPr id="140" name="Straight Arrow Connector 139"/>
          <p:cNvCxnSpPr/>
          <p:nvPr/>
        </p:nvCxnSpPr>
        <p:spPr>
          <a:xfrm>
            <a:off x="9860923" y="3650750"/>
            <a:ext cx="0" cy="851783"/>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566677" y="6018313"/>
            <a:ext cx="1265286" cy="22557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466" dirty="0"/>
              <a:t>SQL Mirror</a:t>
            </a:r>
          </a:p>
        </p:txBody>
      </p:sp>
      <p:sp>
        <p:nvSpPr>
          <p:cNvPr id="150" name="TextBox 149"/>
          <p:cNvSpPr txBox="1"/>
          <p:nvPr/>
        </p:nvSpPr>
        <p:spPr>
          <a:xfrm>
            <a:off x="7629276" y="5673846"/>
            <a:ext cx="1258786" cy="409343"/>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330" dirty="0">
                <a:solidFill>
                  <a:schemeClr val="bg1">
                    <a:alpha val="99000"/>
                  </a:schemeClr>
                </a:solidFill>
              </a:rPr>
              <a:t>AD Subnet</a:t>
            </a:r>
          </a:p>
          <a:p>
            <a:r>
              <a:rPr lang="en-US" sz="1330" dirty="0">
                <a:solidFill>
                  <a:schemeClr val="bg1">
                    <a:alpha val="99000"/>
                  </a:schemeClr>
                </a:solidFill>
              </a:rPr>
              <a:t>(10.2.0.0/16)</a:t>
            </a:r>
          </a:p>
        </p:txBody>
      </p:sp>
      <p:sp>
        <p:nvSpPr>
          <p:cNvPr id="152" name="Rectangle 151"/>
          <p:cNvSpPr/>
          <p:nvPr/>
        </p:nvSpPr>
        <p:spPr>
          <a:xfrm>
            <a:off x="7786972" y="1454656"/>
            <a:ext cx="2026444" cy="338520"/>
          </a:xfrm>
          <a:prstGeom prst="rect">
            <a:avLst/>
          </a:prstGeom>
        </p:spPr>
        <p:txBody>
          <a:bodyPr wrap="none" lIns="91404" tIns="45703" rIns="91404" bIns="45703">
            <a:spAutoFit/>
          </a:bodyPr>
          <a:lstStyle/>
          <a:p>
            <a:r>
              <a:rPr lang="en-US" sz="1600" b="1" spc="-100" dirty="0">
                <a:ln w="3175">
                  <a:noFill/>
                </a:ln>
                <a:solidFill>
                  <a:schemeClr val="accent4">
                    <a:alpha val="99000"/>
                  </a:schemeClr>
                </a:solidFill>
                <a:latin typeface="Segoe UI Light" pitchFamily="34" charset="0"/>
                <a:cs typeface="Arial" charset="0"/>
              </a:rPr>
              <a:t>ContosoVNet (10.0.0.0/8)</a:t>
            </a:r>
          </a:p>
        </p:txBody>
      </p:sp>
      <p:sp>
        <p:nvSpPr>
          <p:cNvPr id="3" name="Rectangle 2"/>
          <p:cNvSpPr/>
          <p:nvPr/>
        </p:nvSpPr>
        <p:spPr bwMode="auto">
          <a:xfrm>
            <a:off x="7631082" y="1282291"/>
            <a:ext cx="4245210" cy="5333913"/>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8190" fontAlgn="base">
              <a:spcBef>
                <a:spcPct val="0"/>
              </a:spcBef>
              <a:spcAft>
                <a:spcPct val="0"/>
              </a:spcAft>
            </a:pPr>
            <a:endParaRPr lang="en-US" sz="2933" dirty="0">
              <a:gradFill>
                <a:gsLst>
                  <a:gs pos="0">
                    <a:srgbClr val="FFFFFF"/>
                  </a:gs>
                  <a:gs pos="100000">
                    <a:srgbClr val="FFFFFF"/>
                  </a:gs>
                </a:gsLst>
                <a:lin ang="5400000" scaled="0"/>
              </a:gradFill>
            </a:endParaRPr>
          </a:p>
        </p:txBody>
      </p:sp>
      <p:pic>
        <p:nvPicPr>
          <p:cNvPr id="4" name="Picture 3"/>
          <p:cNvPicPr>
            <a:picLocks noChangeAspect="1"/>
          </p:cNvPicPr>
          <p:nvPr/>
        </p:nvPicPr>
        <p:blipFill>
          <a:blip r:embed="rId4"/>
          <a:stretch>
            <a:fillRect/>
          </a:stretch>
        </p:blipFill>
        <p:spPr>
          <a:xfrm>
            <a:off x="8871816" y="2771879"/>
            <a:ext cx="630000" cy="630000"/>
          </a:xfrm>
          <a:prstGeom prst="rect">
            <a:avLst/>
          </a:prstGeom>
        </p:spPr>
      </p:pic>
      <p:pic>
        <p:nvPicPr>
          <p:cNvPr id="5" name="Picture 4"/>
          <p:cNvPicPr>
            <a:picLocks noChangeAspect="1"/>
          </p:cNvPicPr>
          <p:nvPr/>
        </p:nvPicPr>
        <p:blipFill>
          <a:blip r:embed="rId5"/>
          <a:stretch>
            <a:fillRect/>
          </a:stretch>
        </p:blipFill>
        <p:spPr>
          <a:xfrm>
            <a:off x="9577291" y="2799895"/>
            <a:ext cx="652500" cy="596250"/>
          </a:xfrm>
          <a:prstGeom prst="rect">
            <a:avLst/>
          </a:prstGeom>
        </p:spPr>
      </p:pic>
      <p:pic>
        <p:nvPicPr>
          <p:cNvPr id="151" name="Picture 150"/>
          <p:cNvPicPr>
            <a:picLocks noChangeAspect="1"/>
          </p:cNvPicPr>
          <p:nvPr/>
        </p:nvPicPr>
        <p:blipFill>
          <a:blip r:embed="rId5"/>
          <a:stretch>
            <a:fillRect/>
          </a:stretch>
        </p:blipFill>
        <p:spPr>
          <a:xfrm>
            <a:off x="8752672" y="5621898"/>
            <a:ext cx="652500" cy="596250"/>
          </a:xfrm>
          <a:prstGeom prst="rect">
            <a:avLst/>
          </a:prstGeom>
        </p:spPr>
      </p:pic>
      <p:grpSp>
        <p:nvGrpSpPr>
          <p:cNvPr id="116" name="Group 115"/>
          <p:cNvGrpSpPr/>
          <p:nvPr/>
        </p:nvGrpSpPr>
        <p:grpSpPr>
          <a:xfrm>
            <a:off x="8976362" y="5966580"/>
            <a:ext cx="619477" cy="443522"/>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5"/>
          <a:stretch>
            <a:fillRect/>
          </a:stretch>
        </p:blipFill>
        <p:spPr>
          <a:xfrm>
            <a:off x="10148582" y="5440396"/>
            <a:ext cx="652500" cy="596250"/>
          </a:xfrm>
          <a:prstGeom prst="rect">
            <a:avLst/>
          </a:prstGeom>
        </p:spPr>
      </p:pic>
      <p:pic>
        <p:nvPicPr>
          <p:cNvPr id="154" name="Picture 153"/>
          <p:cNvPicPr>
            <a:picLocks noChangeAspect="1"/>
          </p:cNvPicPr>
          <p:nvPr/>
        </p:nvPicPr>
        <p:blipFill>
          <a:blip r:embed="rId5"/>
          <a:stretch>
            <a:fillRect/>
          </a:stretch>
        </p:blipFill>
        <p:spPr>
          <a:xfrm>
            <a:off x="9445641" y="5444715"/>
            <a:ext cx="652500" cy="596250"/>
          </a:xfrm>
          <a:prstGeom prst="rect">
            <a:avLst/>
          </a:prstGeom>
        </p:spPr>
      </p:pic>
    </p:spTree>
    <p:extLst>
      <p:ext uri="{BB962C8B-B14F-4D97-AF65-F5344CB8AC3E}">
        <p14:creationId xmlns:p14="http://schemas.microsoft.com/office/powerpoint/2010/main" val="3205698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3410044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simple scenario</a:t>
            </a:r>
            <a:endParaRPr lang="en-US" dirty="0"/>
          </a:p>
        </p:txBody>
      </p:sp>
    </p:spTree>
    <p:extLst>
      <p:ext uri="{BB962C8B-B14F-4D97-AF65-F5344CB8AC3E}">
        <p14:creationId xmlns:p14="http://schemas.microsoft.com/office/powerpoint/2010/main" val="11055767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24400" y="2901696"/>
            <a:ext cx="2468880" cy="3694176"/>
            <a:chOff x="4724400" y="2901696"/>
            <a:chExt cx="2468880" cy="3694176"/>
          </a:xfrm>
        </p:grpSpPr>
        <p:grpSp>
          <p:nvGrpSpPr>
            <p:cNvPr id="28" name="Group 27"/>
            <p:cNvGrpSpPr/>
            <p:nvPr/>
          </p:nvGrpSpPr>
          <p:grpSpPr>
            <a:xfrm>
              <a:off x="5153230" y="3291840"/>
              <a:ext cx="1680386" cy="2438400"/>
              <a:chOff x="4680790" y="3291840"/>
              <a:chExt cx="1680386" cy="2438400"/>
            </a:xfrm>
          </p:grpSpPr>
          <p:sp>
            <p:nvSpPr>
              <p:cNvPr id="5" name="Rectangle 4"/>
              <p:cNvSpPr/>
              <p:nvPr/>
            </p:nvSpPr>
            <p:spPr bwMode="auto">
              <a:xfrm>
                <a:off x="4680790" y="3291840"/>
                <a:ext cx="1680386" cy="1121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(4 core VM)</a:t>
                </a:r>
              </a:p>
            </p:txBody>
          </p:sp>
          <p:sp>
            <p:nvSpPr>
              <p:cNvPr id="6" name="Rectangle 5"/>
              <p:cNvSpPr/>
              <p:nvPr/>
            </p:nvSpPr>
            <p:spPr bwMode="auto">
              <a:xfrm>
                <a:off x="4680790" y="4578096"/>
                <a:ext cx="1680386" cy="1152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t>
                </a:r>
                <a:r>
                  <a:rPr lang="en-US" sz="1800" dirty="0" smtClean="0">
                    <a:gradFill>
                      <a:gsLst>
                        <a:gs pos="0">
                          <a:srgbClr val="FFFFFF"/>
                        </a:gs>
                        <a:gs pos="100000">
                          <a:srgbClr val="FFFFFF"/>
                        </a:gs>
                      </a:gsLst>
                      <a:lin ang="5400000" scaled="0"/>
                    </a:gradFill>
                    <a:ea typeface="Segoe UI" pitchFamily="34" charset="0"/>
                    <a:cs typeface="Segoe UI" pitchFamily="34" charset="0"/>
                  </a:rPr>
                  <a:t>4 cores VM)</a:t>
                </a:r>
                <a:endParaRPr lang="en-US" sz="18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0" name="Rectangle 29"/>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On-premises datacenter</a:t>
              </a:r>
            </a:p>
          </p:txBody>
        </p:sp>
      </p:grpSp>
      <p:grpSp>
        <p:nvGrpSpPr>
          <p:cNvPr id="39" name="Group 38"/>
          <p:cNvGrpSpPr/>
          <p:nvPr/>
        </p:nvGrpSpPr>
        <p:grpSpPr>
          <a:xfrm>
            <a:off x="2389632" y="67056"/>
            <a:ext cx="6038088" cy="3118598"/>
            <a:chOff x="2389632" y="67056"/>
            <a:chExt cx="6038088" cy="3118598"/>
          </a:xfrm>
        </p:grpSpPr>
        <p:grpSp>
          <p:nvGrpSpPr>
            <p:cNvPr id="27" name="Group 26"/>
            <p:cNvGrpSpPr/>
            <p:nvPr/>
          </p:nvGrpSpPr>
          <p:grpSpPr>
            <a:xfrm>
              <a:off x="3950208" y="219456"/>
              <a:ext cx="4017264" cy="932688"/>
              <a:chOff x="3950208" y="219456"/>
              <a:chExt cx="4017264" cy="932688"/>
            </a:xfrm>
          </p:grpSpPr>
          <p:sp>
            <p:nvSpPr>
              <p:cNvPr id="12" name="Rounded Rectangle 11"/>
              <p:cNvSpPr/>
              <p:nvPr/>
            </p:nvSpPr>
            <p:spPr bwMode="auto">
              <a:xfrm>
                <a:off x="3950208"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3" name="Rounded Rectangle 12"/>
              <p:cNvSpPr/>
              <p:nvPr/>
            </p:nvSpPr>
            <p:spPr bwMode="auto">
              <a:xfrm>
                <a:off x="4102608"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4" name="Rounded Rectangle 13"/>
              <p:cNvSpPr/>
              <p:nvPr/>
            </p:nvSpPr>
            <p:spPr bwMode="auto">
              <a:xfrm>
                <a:off x="4255008"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5" name="Rounded Rectangle 14"/>
              <p:cNvSpPr/>
              <p:nvPr/>
            </p:nvSpPr>
            <p:spPr bwMode="auto">
              <a:xfrm>
                <a:off x="4407408"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6" name="Rounded Rectangle 15"/>
              <p:cNvSpPr/>
              <p:nvPr/>
            </p:nvSpPr>
            <p:spPr bwMode="auto">
              <a:xfrm>
                <a:off x="5315712"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7" name="Rounded Rectangle 16"/>
              <p:cNvSpPr/>
              <p:nvPr/>
            </p:nvSpPr>
            <p:spPr bwMode="auto">
              <a:xfrm>
                <a:off x="5468112"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8" name="Rounded Rectangle 17"/>
              <p:cNvSpPr/>
              <p:nvPr/>
            </p:nvSpPr>
            <p:spPr bwMode="auto">
              <a:xfrm>
                <a:off x="5620512"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9" name="Rounded Rectangle 18"/>
              <p:cNvSpPr/>
              <p:nvPr/>
            </p:nvSpPr>
            <p:spPr bwMode="auto">
              <a:xfrm>
                <a:off x="5772912"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0" name="Rounded Rectangle 19"/>
              <p:cNvSpPr/>
              <p:nvPr/>
            </p:nvSpPr>
            <p:spPr bwMode="auto">
              <a:xfrm>
                <a:off x="6681216"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1" name="Rounded Rectangle 20"/>
              <p:cNvSpPr/>
              <p:nvPr/>
            </p:nvSpPr>
            <p:spPr bwMode="auto">
              <a:xfrm>
                <a:off x="6833616"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2" name="Rounded Rectangle 21"/>
              <p:cNvSpPr/>
              <p:nvPr/>
            </p:nvSpPr>
            <p:spPr bwMode="auto">
              <a:xfrm>
                <a:off x="6986016"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3" name="Rounded Rectangle 22"/>
              <p:cNvSpPr/>
              <p:nvPr/>
            </p:nvSpPr>
            <p:spPr bwMode="auto">
              <a:xfrm>
                <a:off x="7138416"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grpSp>
        <p:sp>
          <p:nvSpPr>
            <p:cNvPr id="24" name="Down Arrow 23"/>
            <p:cNvSpPr/>
            <p:nvPr/>
          </p:nvSpPr>
          <p:spPr bwMode="auto">
            <a:xfrm rot="20559229">
              <a:off x="4912986" y="1182237"/>
              <a:ext cx="384048" cy="195168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Down Arrow 24"/>
            <p:cNvSpPr/>
            <p:nvPr/>
          </p:nvSpPr>
          <p:spPr bwMode="auto">
            <a:xfrm>
              <a:off x="5730240" y="1237488"/>
              <a:ext cx="384048" cy="188976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Down Arrow 25"/>
            <p:cNvSpPr/>
            <p:nvPr/>
          </p:nvSpPr>
          <p:spPr bwMode="auto">
            <a:xfrm rot="2347519">
              <a:off x="7085551" y="1033447"/>
              <a:ext cx="384048" cy="215220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389632" y="67056"/>
              <a:ext cx="6038088" cy="121794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sp>
        <p:nvSpPr>
          <p:cNvPr id="33" name="Line Callout 1 32"/>
          <p:cNvSpPr/>
          <p:nvPr/>
        </p:nvSpPr>
        <p:spPr bwMode="auto">
          <a:xfrm>
            <a:off x="9975166" y="3350221"/>
            <a:ext cx="1633728" cy="1354719"/>
          </a:xfrm>
          <a:prstGeom prst="borderCallout1">
            <a:avLst>
              <a:gd name="adj1" fmla="val 18750"/>
              <a:gd name="adj2" fmla="val -8333"/>
              <a:gd name="adj3" fmla="val 26355"/>
              <a:gd name="adj4" fmla="val -196197"/>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Single Point of failure</a:t>
            </a:r>
          </a:p>
        </p:txBody>
      </p:sp>
      <p:sp>
        <p:nvSpPr>
          <p:cNvPr id="34" name="Line Callout 1 33"/>
          <p:cNvSpPr/>
          <p:nvPr/>
        </p:nvSpPr>
        <p:spPr bwMode="auto">
          <a:xfrm>
            <a:off x="9975166" y="4805992"/>
            <a:ext cx="1633728" cy="1354719"/>
          </a:xfrm>
          <a:prstGeom prst="borderCallout1">
            <a:avLst>
              <a:gd name="adj1" fmla="val 18750"/>
              <a:gd name="adj2" fmla="val -8333"/>
              <a:gd name="adj3" fmla="val 26355"/>
              <a:gd name="adj4" fmla="val -196197"/>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Backup and </a:t>
            </a:r>
            <a:r>
              <a:rPr lang="en-US" sz="2000" dirty="0" err="1" smtClean="0">
                <a:gradFill>
                  <a:gsLst>
                    <a:gs pos="0">
                      <a:srgbClr val="FFFFFF"/>
                    </a:gs>
                    <a:gs pos="100000">
                      <a:srgbClr val="FFFFFF"/>
                    </a:gs>
                  </a:gsLst>
                  <a:lin ang="5400000" scaled="0"/>
                </a:gradFill>
                <a:ea typeface="Segoe UI" pitchFamily="34" charset="0"/>
                <a:cs typeface="Segoe UI" pitchFamily="34" charset="0"/>
              </a:rPr>
              <a:t>Mgmnt</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Line Callout 1 34"/>
          <p:cNvSpPr/>
          <p:nvPr/>
        </p:nvSpPr>
        <p:spPr bwMode="auto">
          <a:xfrm>
            <a:off x="9975166" y="914400"/>
            <a:ext cx="1633728" cy="1354719"/>
          </a:xfrm>
          <a:prstGeom prst="borderCallout1">
            <a:avLst>
              <a:gd name="adj1" fmla="val 18750"/>
              <a:gd name="adj2" fmla="val -8333"/>
              <a:gd name="adj3" fmla="val 93852"/>
              <a:gd name="adj4" fmla="val -155296"/>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Single Network Point</a:t>
            </a:r>
          </a:p>
        </p:txBody>
      </p:sp>
      <p:sp>
        <p:nvSpPr>
          <p:cNvPr id="36" name="Line Callout 1 35"/>
          <p:cNvSpPr/>
          <p:nvPr/>
        </p:nvSpPr>
        <p:spPr bwMode="auto">
          <a:xfrm>
            <a:off x="371856" y="955196"/>
            <a:ext cx="1633728" cy="1354719"/>
          </a:xfrm>
          <a:prstGeom prst="borderCallout1">
            <a:avLst>
              <a:gd name="adj1" fmla="val 47307"/>
              <a:gd name="adj2" fmla="val 110065"/>
              <a:gd name="adj3" fmla="val 14621"/>
              <a:gd name="adj4" fmla="val 176191"/>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Can’t Scale with Load</a:t>
            </a:r>
          </a:p>
        </p:txBody>
      </p:sp>
      <p:grpSp>
        <p:nvGrpSpPr>
          <p:cNvPr id="38" name="Group 37"/>
          <p:cNvGrpSpPr/>
          <p:nvPr/>
        </p:nvGrpSpPr>
        <p:grpSpPr>
          <a:xfrm>
            <a:off x="425196" y="2767584"/>
            <a:ext cx="4507992" cy="3828287"/>
            <a:chOff x="425196" y="2767584"/>
            <a:chExt cx="4507992" cy="3828287"/>
          </a:xfrm>
        </p:grpSpPr>
        <p:sp>
          <p:nvSpPr>
            <p:cNvPr id="8" name="Rectangle 7"/>
            <p:cNvSpPr/>
            <p:nvPr/>
          </p:nvSpPr>
          <p:spPr bwMode="auto">
            <a:xfrm>
              <a:off x="749808" y="3822192"/>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49808" y="4727448"/>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9808" y="5632704"/>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425196" y="2767584"/>
              <a:ext cx="1946148" cy="382828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29" name="Down Arrow 28"/>
            <p:cNvSpPr/>
            <p:nvPr/>
          </p:nvSpPr>
          <p:spPr bwMode="auto">
            <a:xfrm rot="16200000">
              <a:off x="3366516" y="3493007"/>
              <a:ext cx="755904" cy="2377440"/>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615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088" y="74423"/>
            <a:ext cx="5388737" cy="899665"/>
          </a:xfrm>
        </p:spPr>
        <p:txBody>
          <a:bodyPr/>
          <a:lstStyle/>
          <a:p>
            <a:r>
              <a:rPr lang="en-US" dirty="0" smtClean="0"/>
              <a:t>Scenario #1: Lift and Shift</a:t>
            </a:r>
            <a:endParaRPr lang="en-US" dirty="0"/>
          </a:p>
        </p:txBody>
      </p:sp>
      <p:grpSp>
        <p:nvGrpSpPr>
          <p:cNvPr id="4" name="Group 3"/>
          <p:cNvGrpSpPr/>
          <p:nvPr/>
        </p:nvGrpSpPr>
        <p:grpSpPr>
          <a:xfrm>
            <a:off x="2944368" y="2901696"/>
            <a:ext cx="2468880" cy="3694176"/>
            <a:chOff x="4724400" y="2901696"/>
            <a:chExt cx="2468880" cy="3694176"/>
          </a:xfrm>
        </p:grpSpPr>
        <p:grpSp>
          <p:nvGrpSpPr>
            <p:cNvPr id="5" name="Group 4"/>
            <p:cNvGrpSpPr/>
            <p:nvPr/>
          </p:nvGrpSpPr>
          <p:grpSpPr>
            <a:xfrm>
              <a:off x="5153230" y="3291840"/>
              <a:ext cx="1680386" cy="2438400"/>
              <a:chOff x="4680790" y="3291840"/>
              <a:chExt cx="1680386" cy="2438400"/>
            </a:xfrm>
          </p:grpSpPr>
          <p:sp>
            <p:nvSpPr>
              <p:cNvPr id="7" name="Rectangle 6"/>
              <p:cNvSpPr/>
              <p:nvPr/>
            </p:nvSpPr>
            <p:spPr bwMode="auto">
              <a:xfrm>
                <a:off x="4680790" y="3291840"/>
                <a:ext cx="1680386" cy="1121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(4 core VM)</a:t>
                </a:r>
              </a:p>
            </p:txBody>
          </p:sp>
          <p:sp>
            <p:nvSpPr>
              <p:cNvPr id="8" name="Rectangle 7"/>
              <p:cNvSpPr/>
              <p:nvPr/>
            </p:nvSpPr>
            <p:spPr bwMode="auto">
              <a:xfrm>
                <a:off x="4680790" y="4578096"/>
                <a:ext cx="1680386" cy="1152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t>
                </a:r>
                <a:r>
                  <a:rPr lang="en-US" sz="1800" dirty="0" smtClean="0">
                    <a:gradFill>
                      <a:gsLst>
                        <a:gs pos="0">
                          <a:srgbClr val="FFFFFF"/>
                        </a:gs>
                        <a:gs pos="100000">
                          <a:srgbClr val="FFFFFF"/>
                        </a:gs>
                      </a:gsLst>
                      <a:lin ang="5400000" scaled="0"/>
                    </a:gradFill>
                    <a:ea typeface="Segoe UI" pitchFamily="34" charset="0"/>
                    <a:cs typeface="Segoe UI" pitchFamily="34" charset="0"/>
                  </a:rPr>
                  <a:t>4 cores VM)</a:t>
                </a:r>
                <a:endParaRPr lang="en-US" sz="18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Windows Azure</a:t>
              </a:r>
            </a:p>
          </p:txBody>
        </p:sp>
      </p:grpSp>
      <p:grpSp>
        <p:nvGrpSpPr>
          <p:cNvPr id="9" name="Group 8"/>
          <p:cNvGrpSpPr/>
          <p:nvPr/>
        </p:nvGrpSpPr>
        <p:grpSpPr>
          <a:xfrm>
            <a:off x="609600" y="67056"/>
            <a:ext cx="6038088" cy="3118598"/>
            <a:chOff x="2389632" y="67056"/>
            <a:chExt cx="6038088" cy="3118598"/>
          </a:xfrm>
        </p:grpSpPr>
        <p:grpSp>
          <p:nvGrpSpPr>
            <p:cNvPr id="10" name="Group 9"/>
            <p:cNvGrpSpPr/>
            <p:nvPr/>
          </p:nvGrpSpPr>
          <p:grpSpPr>
            <a:xfrm>
              <a:off x="3950208" y="219456"/>
              <a:ext cx="4017264" cy="932688"/>
              <a:chOff x="3950208" y="219456"/>
              <a:chExt cx="4017264" cy="932688"/>
            </a:xfrm>
          </p:grpSpPr>
          <p:sp>
            <p:nvSpPr>
              <p:cNvPr id="15" name="Rounded Rectangle 14"/>
              <p:cNvSpPr/>
              <p:nvPr/>
            </p:nvSpPr>
            <p:spPr bwMode="auto">
              <a:xfrm>
                <a:off x="3950208"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6" name="Rounded Rectangle 15"/>
              <p:cNvSpPr/>
              <p:nvPr/>
            </p:nvSpPr>
            <p:spPr bwMode="auto">
              <a:xfrm>
                <a:off x="4102608"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7" name="Rounded Rectangle 16"/>
              <p:cNvSpPr/>
              <p:nvPr/>
            </p:nvSpPr>
            <p:spPr bwMode="auto">
              <a:xfrm>
                <a:off x="4255008"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8" name="Rounded Rectangle 17"/>
              <p:cNvSpPr/>
              <p:nvPr/>
            </p:nvSpPr>
            <p:spPr bwMode="auto">
              <a:xfrm>
                <a:off x="4407408"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9" name="Rounded Rectangle 18"/>
              <p:cNvSpPr/>
              <p:nvPr/>
            </p:nvSpPr>
            <p:spPr bwMode="auto">
              <a:xfrm>
                <a:off x="5315712"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0" name="Rounded Rectangle 19"/>
              <p:cNvSpPr/>
              <p:nvPr/>
            </p:nvSpPr>
            <p:spPr bwMode="auto">
              <a:xfrm>
                <a:off x="5468112"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1" name="Rounded Rectangle 20"/>
              <p:cNvSpPr/>
              <p:nvPr/>
            </p:nvSpPr>
            <p:spPr bwMode="auto">
              <a:xfrm>
                <a:off x="5620512"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2" name="Rounded Rectangle 21"/>
              <p:cNvSpPr/>
              <p:nvPr/>
            </p:nvSpPr>
            <p:spPr bwMode="auto">
              <a:xfrm>
                <a:off x="5772912"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3" name="Rounded Rectangle 22"/>
              <p:cNvSpPr/>
              <p:nvPr/>
            </p:nvSpPr>
            <p:spPr bwMode="auto">
              <a:xfrm>
                <a:off x="6681216"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4" name="Rounded Rectangle 23"/>
              <p:cNvSpPr/>
              <p:nvPr/>
            </p:nvSpPr>
            <p:spPr bwMode="auto">
              <a:xfrm>
                <a:off x="6833616"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5" name="Rounded Rectangle 24"/>
              <p:cNvSpPr/>
              <p:nvPr/>
            </p:nvSpPr>
            <p:spPr bwMode="auto">
              <a:xfrm>
                <a:off x="6986016"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6" name="Rounded Rectangle 25"/>
              <p:cNvSpPr/>
              <p:nvPr/>
            </p:nvSpPr>
            <p:spPr bwMode="auto">
              <a:xfrm>
                <a:off x="7138416"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grpSp>
        <p:sp>
          <p:nvSpPr>
            <p:cNvPr id="11" name="Down Arrow 10"/>
            <p:cNvSpPr/>
            <p:nvPr/>
          </p:nvSpPr>
          <p:spPr bwMode="auto">
            <a:xfrm rot="20559229">
              <a:off x="4912986" y="1182237"/>
              <a:ext cx="384048" cy="195168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Down Arrow 11"/>
            <p:cNvSpPr/>
            <p:nvPr/>
          </p:nvSpPr>
          <p:spPr bwMode="auto">
            <a:xfrm>
              <a:off x="5730240" y="1237488"/>
              <a:ext cx="384048" cy="188976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Down Arrow 12"/>
            <p:cNvSpPr/>
            <p:nvPr/>
          </p:nvSpPr>
          <p:spPr bwMode="auto">
            <a:xfrm rot="2347519">
              <a:off x="7085551" y="1033447"/>
              <a:ext cx="384048" cy="215220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389632" y="67056"/>
              <a:ext cx="6038088" cy="121794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grpSp>
        <p:nvGrpSpPr>
          <p:cNvPr id="31" name="Group 30"/>
          <p:cNvGrpSpPr/>
          <p:nvPr/>
        </p:nvGrpSpPr>
        <p:grpSpPr>
          <a:xfrm>
            <a:off x="425196" y="2767584"/>
            <a:ext cx="2878836" cy="3828287"/>
            <a:chOff x="425196" y="2767584"/>
            <a:chExt cx="2878836" cy="3828287"/>
          </a:xfrm>
        </p:grpSpPr>
        <p:sp>
          <p:nvSpPr>
            <p:cNvPr id="32" name="Rectangle 31"/>
            <p:cNvSpPr/>
            <p:nvPr/>
          </p:nvSpPr>
          <p:spPr bwMode="auto">
            <a:xfrm>
              <a:off x="749808" y="3822192"/>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9808" y="4727448"/>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749808" y="5632704"/>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25196" y="2767584"/>
              <a:ext cx="1946148" cy="382828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36" name="Down Arrow 35"/>
            <p:cNvSpPr/>
            <p:nvPr/>
          </p:nvSpPr>
          <p:spPr bwMode="auto">
            <a:xfrm rot="16200000">
              <a:off x="2435352" y="4190999"/>
              <a:ext cx="755904" cy="981456"/>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7" name="TextBox 36"/>
          <p:cNvSpPr txBox="1"/>
          <p:nvPr/>
        </p:nvSpPr>
        <p:spPr>
          <a:xfrm>
            <a:off x="6089903" y="1761744"/>
            <a:ext cx="4939942" cy="1957459"/>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Simple to migrate</a:t>
            </a:r>
          </a:p>
          <a:p>
            <a:pPr marL="342900" indent="-342900">
              <a:lnSpc>
                <a:spcPct val="90000"/>
              </a:lnSpc>
              <a:buFontTx/>
              <a:buChar char="-"/>
            </a:pPr>
            <a:r>
              <a:rPr lang="en-US" sz="2400" dirty="0" smtClean="0">
                <a:gradFill>
                  <a:gsLst>
                    <a:gs pos="2917">
                      <a:schemeClr val="tx1"/>
                    </a:gs>
                    <a:gs pos="30000">
                      <a:schemeClr val="tx1"/>
                    </a:gs>
                  </a:gsLst>
                  <a:lin ang="5400000" scaled="0"/>
                </a:gradFill>
              </a:rPr>
              <a:t>Can easily scale vertically</a:t>
            </a:r>
          </a:p>
          <a:p>
            <a:pPr marL="342900" indent="-342900">
              <a:lnSpc>
                <a:spcPct val="90000"/>
              </a:lnSpc>
              <a:buFontTx/>
              <a:buChar char="-"/>
            </a:pPr>
            <a:r>
              <a:rPr lang="en-US" sz="2400" dirty="0" smtClean="0">
                <a:gradFill>
                  <a:gsLst>
                    <a:gs pos="2917">
                      <a:schemeClr val="tx1"/>
                    </a:gs>
                    <a:gs pos="30000">
                      <a:schemeClr val="tx1"/>
                    </a:gs>
                  </a:gsLst>
                  <a:lin ang="5400000" scaled="0"/>
                </a:gradFill>
              </a:rPr>
              <a:t>Still managing all infrastructure</a:t>
            </a:r>
          </a:p>
          <a:p>
            <a:pPr marL="342900" indent="-342900">
              <a:lnSpc>
                <a:spcPct val="90000"/>
              </a:lnSpc>
              <a:buFontTx/>
              <a:buChar char="-"/>
            </a:pPr>
            <a:r>
              <a:rPr lang="en-US" sz="2400" dirty="0" smtClean="0">
                <a:gradFill>
                  <a:gsLst>
                    <a:gs pos="2917">
                      <a:schemeClr val="tx1"/>
                    </a:gs>
                    <a:gs pos="30000">
                      <a:schemeClr val="tx1"/>
                    </a:gs>
                  </a:gsLst>
                  <a:lin ang="5400000" scaled="0"/>
                </a:gradFill>
              </a:rPr>
              <a:t>Easy to come back if not happy</a:t>
            </a:r>
          </a:p>
          <a:p>
            <a:pPr marL="342900" indent="-342900">
              <a:lnSpc>
                <a:spcPct val="90000"/>
              </a:lnSpc>
              <a:buFontTx/>
              <a:buChar char="-"/>
            </a:pPr>
            <a:endParaRPr lang="en-US" sz="2400" dirty="0" smtClean="0">
              <a:gradFill>
                <a:gsLst>
                  <a:gs pos="2917">
                    <a:schemeClr val="tx1"/>
                  </a:gs>
                  <a:gs pos="30000">
                    <a:schemeClr val="tx1"/>
                  </a:gs>
                </a:gsLst>
                <a:lin ang="5400000" scaled="0"/>
              </a:gradFill>
            </a:endParaRPr>
          </a:p>
        </p:txBody>
      </p:sp>
      <p:sp>
        <p:nvSpPr>
          <p:cNvPr id="38" name="TextBox 37"/>
          <p:cNvSpPr txBox="1"/>
          <p:nvPr/>
        </p:nvSpPr>
        <p:spPr>
          <a:xfrm>
            <a:off x="5482413" y="3852672"/>
            <a:ext cx="6275885" cy="3287054"/>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Two </a:t>
            </a:r>
            <a:r>
              <a:rPr lang="en-US" sz="2400" dirty="0">
                <a:gradFill>
                  <a:gsLst>
                    <a:gs pos="2917">
                      <a:schemeClr val="tx1"/>
                    </a:gs>
                    <a:gs pos="30000">
                      <a:schemeClr val="tx1"/>
                    </a:gs>
                  </a:gsLst>
                  <a:lin ang="5400000" scaled="0"/>
                </a:gradFill>
              </a:rPr>
              <a:t>Large (four core) servers: </a:t>
            </a:r>
            <a:endParaRPr lang="en-US" sz="2400" dirty="0" smtClean="0">
              <a:gradFill>
                <a:gsLst>
                  <a:gs pos="2917">
                    <a:schemeClr val="tx1"/>
                  </a:gs>
                  <a:gs pos="30000">
                    <a:schemeClr val="tx1"/>
                  </a:gs>
                </a:gsLst>
                <a:lin ang="5400000" scaled="0"/>
              </a:gradFill>
            </a:endParaRPr>
          </a:p>
          <a:p>
            <a:pPr marL="799705" lvl="1" indent="-342900">
              <a:lnSpc>
                <a:spcPct val="90000"/>
              </a:lnSpc>
              <a:buFontTx/>
              <a:buChar char="-"/>
            </a:pPr>
            <a:r>
              <a:rPr lang="en-US" sz="2400" dirty="0" smtClean="0">
                <a:gradFill>
                  <a:gsLst>
                    <a:gs pos="2917">
                      <a:schemeClr val="tx1"/>
                    </a:gs>
                    <a:gs pos="30000">
                      <a:schemeClr val="tx1"/>
                    </a:gs>
                  </a:gsLst>
                  <a:lin ang="5400000" scaled="0"/>
                </a:gradFill>
              </a:rPr>
              <a:t>$</a:t>
            </a:r>
            <a:r>
              <a:rPr lang="en-US" sz="2400" dirty="0">
                <a:gradFill>
                  <a:gsLst>
                    <a:gs pos="2917">
                      <a:schemeClr val="tx1"/>
                    </a:gs>
                    <a:gs pos="30000">
                      <a:schemeClr val="tx1"/>
                    </a:gs>
                  </a:gsLst>
                  <a:lin ang="5400000" scaled="0"/>
                </a:gradFill>
              </a:rPr>
              <a:t>460.80 / </a:t>
            </a:r>
            <a:r>
              <a:rPr lang="en-US" sz="2400" dirty="0" smtClean="0">
                <a:gradFill>
                  <a:gsLst>
                    <a:gs pos="2917">
                      <a:schemeClr val="tx1"/>
                    </a:gs>
                    <a:gs pos="30000">
                      <a:schemeClr val="tx1"/>
                    </a:gs>
                  </a:gsLst>
                  <a:lin ang="5400000" scaled="0"/>
                </a:gradFill>
              </a:rPr>
              <a:t>month</a:t>
            </a:r>
            <a:endParaRPr lang="en-US" sz="2400" dirty="0">
              <a:gradFill>
                <a:gsLst>
                  <a:gs pos="2917">
                    <a:schemeClr val="tx1"/>
                  </a:gs>
                  <a:gs pos="30000">
                    <a:schemeClr val="tx1"/>
                  </a:gs>
                </a:gsLst>
                <a:lin ang="5400000" scaled="0"/>
              </a:gradFill>
            </a:endParaRPr>
          </a:p>
          <a:p>
            <a:pPr marL="342900" indent="-342900">
              <a:lnSpc>
                <a:spcPct val="90000"/>
              </a:lnSpc>
              <a:buFontTx/>
              <a:buChar char="-"/>
            </a:pPr>
            <a:r>
              <a:rPr lang="en-US" sz="2400" dirty="0" smtClean="0">
                <a:gradFill>
                  <a:gsLst>
                    <a:gs pos="2917">
                      <a:schemeClr val="tx1"/>
                    </a:gs>
                    <a:gs pos="30000">
                      <a:schemeClr val="tx1"/>
                    </a:gs>
                  </a:gsLst>
                  <a:lin ang="5400000" scaled="0"/>
                </a:gradFill>
              </a:rPr>
              <a:t>Storage </a:t>
            </a:r>
            <a:r>
              <a:rPr lang="en-US" sz="2400" dirty="0">
                <a:gradFill>
                  <a:gsLst>
                    <a:gs pos="2917">
                      <a:schemeClr val="tx1"/>
                    </a:gs>
                    <a:gs pos="30000">
                      <a:schemeClr val="tx1"/>
                    </a:gs>
                  </a:gsLst>
                  <a:lin ang="5400000" scaled="0"/>
                </a:gradFill>
              </a:rPr>
              <a:t>of </a:t>
            </a:r>
            <a:r>
              <a:rPr lang="en-US" sz="2400" dirty="0" smtClean="0">
                <a:gradFill>
                  <a:gsLst>
                    <a:gs pos="2917">
                      <a:schemeClr val="tx1"/>
                    </a:gs>
                    <a:gs pos="30000">
                      <a:schemeClr val="tx1"/>
                    </a:gs>
                  </a:gsLst>
                  <a:lin ang="5400000" scaled="0"/>
                </a:gradFill>
              </a:rPr>
              <a:t>VHDs </a:t>
            </a:r>
            <a:r>
              <a:rPr lang="en-US" sz="2400" dirty="0">
                <a:gradFill>
                  <a:gsLst>
                    <a:gs pos="2917">
                      <a:schemeClr val="tx1"/>
                    </a:gs>
                    <a:gs pos="30000">
                      <a:schemeClr val="tx1"/>
                    </a:gs>
                  </a:gsLst>
                  <a:lin ang="5400000" scaled="0"/>
                </a:gradFill>
              </a:rPr>
              <a:t>for the servers </a:t>
            </a:r>
            <a:r>
              <a:rPr lang="en-US" sz="2400" dirty="0" smtClean="0">
                <a:gradFill>
                  <a:gsLst>
                    <a:gs pos="2917">
                      <a:schemeClr val="tx1"/>
                    </a:gs>
                    <a:gs pos="30000">
                      <a:schemeClr val="tx1"/>
                    </a:gs>
                  </a:gsLst>
                  <a:lin ang="5400000" scaled="0"/>
                </a:gradFill>
              </a:rPr>
              <a:t>(~50GB</a:t>
            </a:r>
            <a:r>
              <a:rPr lang="en-US" sz="2400" dirty="0">
                <a:gradFill>
                  <a:gsLst>
                    <a:gs pos="2917">
                      <a:schemeClr val="tx1"/>
                    </a:gs>
                    <a:gs pos="30000">
                      <a:schemeClr val="tx1"/>
                    </a:gs>
                  </a:gsLst>
                  <a:lin ang="5400000" scaled="0"/>
                </a:gradFill>
              </a:rPr>
              <a:t>) </a:t>
            </a:r>
            <a:endParaRPr lang="en-US" sz="2400" dirty="0" smtClean="0">
              <a:gradFill>
                <a:gsLst>
                  <a:gs pos="2917">
                    <a:schemeClr val="tx1"/>
                  </a:gs>
                  <a:gs pos="30000">
                    <a:schemeClr val="tx1"/>
                  </a:gs>
                </a:gsLst>
                <a:lin ang="5400000" scaled="0"/>
              </a:gradFill>
            </a:endParaRPr>
          </a:p>
          <a:p>
            <a:pPr marL="799705" lvl="1" indent="-342900">
              <a:lnSpc>
                <a:spcPct val="90000"/>
              </a:lnSpc>
              <a:buFontTx/>
              <a:buChar char="-"/>
            </a:pPr>
            <a:r>
              <a:rPr lang="en-US" sz="2400" dirty="0" smtClean="0">
                <a:gradFill>
                  <a:gsLst>
                    <a:gs pos="2917">
                      <a:schemeClr val="tx1"/>
                    </a:gs>
                    <a:gs pos="30000">
                      <a:schemeClr val="tx1"/>
                    </a:gs>
                  </a:gsLst>
                  <a:lin ang="5400000" scaled="0"/>
                </a:gradFill>
              </a:rPr>
              <a:t>$</a:t>
            </a:r>
            <a:r>
              <a:rPr lang="en-US" sz="2400" dirty="0">
                <a:gradFill>
                  <a:gsLst>
                    <a:gs pos="2917">
                      <a:schemeClr val="tx1"/>
                    </a:gs>
                    <a:gs pos="30000">
                      <a:schemeClr val="tx1"/>
                    </a:gs>
                  </a:gsLst>
                  <a:lin ang="5400000" scaled="0"/>
                </a:gradFill>
              </a:rPr>
              <a:t>4.75 / </a:t>
            </a:r>
            <a:r>
              <a:rPr lang="en-US" sz="2400" dirty="0" smtClean="0">
                <a:gradFill>
                  <a:gsLst>
                    <a:gs pos="2917">
                      <a:schemeClr val="tx1"/>
                    </a:gs>
                    <a:gs pos="30000">
                      <a:schemeClr val="tx1"/>
                    </a:gs>
                  </a:gsLst>
                  <a:lin ang="5400000" scaled="0"/>
                </a:gradFill>
              </a:rPr>
              <a:t>month</a:t>
            </a:r>
            <a:endParaRPr lang="en-US" sz="2400" dirty="0">
              <a:gradFill>
                <a:gsLst>
                  <a:gs pos="2917">
                    <a:schemeClr val="tx1"/>
                  </a:gs>
                  <a:gs pos="30000">
                    <a:schemeClr val="tx1"/>
                  </a:gs>
                </a:gsLst>
                <a:lin ang="5400000" scaled="0"/>
              </a:gradFill>
            </a:endParaRPr>
          </a:p>
          <a:p>
            <a:pPr marL="342900" indent="-342900">
              <a:lnSpc>
                <a:spcPct val="90000"/>
              </a:lnSpc>
              <a:buFontTx/>
              <a:buChar char="-"/>
            </a:pPr>
            <a:r>
              <a:rPr lang="en-US" sz="2400" dirty="0" smtClean="0">
                <a:gradFill>
                  <a:gsLst>
                    <a:gs pos="2917">
                      <a:schemeClr val="tx1"/>
                    </a:gs>
                    <a:gs pos="30000">
                      <a:schemeClr val="tx1"/>
                    </a:gs>
                  </a:gsLst>
                  <a:lin ang="5400000" scaled="0"/>
                </a:gradFill>
              </a:rPr>
              <a:t>Storage </a:t>
            </a:r>
            <a:r>
              <a:rPr lang="en-US" sz="2400" dirty="0" err="1" smtClean="0">
                <a:gradFill>
                  <a:gsLst>
                    <a:gs pos="2917">
                      <a:schemeClr val="tx1"/>
                    </a:gs>
                    <a:gs pos="30000">
                      <a:schemeClr val="tx1"/>
                    </a:gs>
                  </a:gsLst>
                  <a:lin ang="5400000" scaled="0"/>
                </a:gradFill>
              </a:rPr>
              <a:t>txs</a:t>
            </a:r>
            <a:r>
              <a:rPr lang="en-US" sz="2400" dirty="0" smtClean="0">
                <a:gradFill>
                  <a:gsLst>
                    <a:gs pos="2917">
                      <a:schemeClr val="tx1"/>
                    </a:gs>
                    <a:gs pos="30000">
                      <a:schemeClr val="tx1"/>
                    </a:gs>
                  </a:gsLst>
                  <a:lin ang="5400000" scaled="0"/>
                </a:gradFill>
              </a:rPr>
              <a:t> for </a:t>
            </a:r>
            <a:r>
              <a:rPr lang="en-US" sz="2400" dirty="0">
                <a:gradFill>
                  <a:gsLst>
                    <a:gs pos="2917">
                      <a:schemeClr val="tx1"/>
                    </a:gs>
                    <a:gs pos="30000">
                      <a:schemeClr val="tx1"/>
                    </a:gs>
                  </a:gsLst>
                  <a:lin ang="5400000" scaled="0"/>
                </a:gradFill>
              </a:rPr>
              <a:t>VHDs </a:t>
            </a:r>
            <a:r>
              <a:rPr lang="en-US" sz="2400" dirty="0" smtClean="0">
                <a:gradFill>
                  <a:gsLst>
                    <a:gs pos="2917">
                      <a:schemeClr val="tx1"/>
                    </a:gs>
                    <a:gs pos="30000">
                      <a:schemeClr val="tx1"/>
                    </a:gs>
                  </a:gsLst>
                  <a:lin ang="5400000" scaled="0"/>
                </a:gradFill>
              </a:rPr>
              <a:t>(~10 </a:t>
            </a:r>
            <a:r>
              <a:rPr lang="en-US" sz="2400" dirty="0">
                <a:gradFill>
                  <a:gsLst>
                    <a:gs pos="2917">
                      <a:schemeClr val="tx1"/>
                    </a:gs>
                    <a:gs pos="30000">
                      <a:schemeClr val="tx1"/>
                    </a:gs>
                  </a:gsLst>
                  <a:lin ang="5400000" scaled="0"/>
                </a:gradFill>
              </a:rPr>
              <a:t>million</a:t>
            </a:r>
            <a:r>
              <a:rPr lang="en-US" sz="2400" dirty="0" smtClean="0">
                <a:gradFill>
                  <a:gsLst>
                    <a:gs pos="2917">
                      <a:schemeClr val="tx1"/>
                    </a:gs>
                    <a:gs pos="30000">
                      <a:schemeClr val="tx1"/>
                    </a:gs>
                  </a:gsLst>
                  <a:lin ang="5400000" scaled="0"/>
                </a:gradFill>
              </a:rPr>
              <a:t>) </a:t>
            </a:r>
          </a:p>
          <a:p>
            <a:pPr marL="799705" lvl="1" indent="-342900">
              <a:lnSpc>
                <a:spcPct val="90000"/>
              </a:lnSpc>
              <a:buFontTx/>
              <a:buChar char="-"/>
            </a:pPr>
            <a:r>
              <a:rPr lang="en-US" sz="2400" dirty="0" smtClean="0">
                <a:gradFill>
                  <a:gsLst>
                    <a:gs pos="2917">
                      <a:schemeClr val="tx1"/>
                    </a:gs>
                    <a:gs pos="30000">
                      <a:schemeClr val="tx1"/>
                    </a:gs>
                  </a:gsLst>
                  <a:lin ang="5400000" scaled="0"/>
                </a:gradFill>
              </a:rPr>
              <a:t>$</a:t>
            </a:r>
            <a:r>
              <a:rPr lang="en-US" sz="2400" dirty="0">
                <a:gradFill>
                  <a:gsLst>
                    <a:gs pos="2917">
                      <a:schemeClr val="tx1"/>
                    </a:gs>
                    <a:gs pos="30000">
                      <a:schemeClr val="tx1"/>
                    </a:gs>
                  </a:gsLst>
                  <a:lin ang="5400000" scaled="0"/>
                </a:gradFill>
              </a:rPr>
              <a:t>1.00 / </a:t>
            </a:r>
            <a:r>
              <a:rPr lang="en-US" sz="2400" dirty="0" smtClean="0">
                <a:gradFill>
                  <a:gsLst>
                    <a:gs pos="2917">
                      <a:schemeClr val="tx1"/>
                    </a:gs>
                    <a:gs pos="30000">
                      <a:schemeClr val="tx1"/>
                    </a:gs>
                  </a:gsLst>
                  <a:lin ang="5400000" scaled="0"/>
                </a:gradFill>
              </a:rPr>
              <a:t>month</a:t>
            </a:r>
            <a:endParaRPr lang="en-US" sz="2400" dirty="0">
              <a:gradFill>
                <a:gsLst>
                  <a:gs pos="2917">
                    <a:schemeClr val="tx1"/>
                  </a:gs>
                  <a:gs pos="30000">
                    <a:schemeClr val="tx1"/>
                  </a:gs>
                </a:gsLst>
                <a:lin ang="5400000" scaled="0"/>
              </a:gradFill>
            </a:endParaRPr>
          </a:p>
          <a:p>
            <a:pPr>
              <a:lnSpc>
                <a:spcPct val="90000"/>
              </a:lnSpc>
            </a:pPr>
            <a:endParaRPr lang="en-US" sz="2400" dirty="0" smtClean="0">
              <a:gradFill>
                <a:gsLst>
                  <a:gs pos="2917">
                    <a:schemeClr val="tx1"/>
                  </a:gs>
                  <a:gs pos="30000">
                    <a:schemeClr val="tx1"/>
                  </a:gs>
                </a:gsLst>
                <a:lin ang="5400000" scaled="0"/>
              </a:gradFill>
            </a:endParaRPr>
          </a:p>
          <a:p>
            <a:pPr>
              <a:lnSpc>
                <a:spcPct val="90000"/>
              </a:lnSpc>
            </a:pPr>
            <a:r>
              <a:rPr lang="en-US" sz="2400" b="1" dirty="0" smtClean="0">
                <a:gradFill>
                  <a:gsLst>
                    <a:gs pos="2917">
                      <a:schemeClr val="tx1"/>
                    </a:gs>
                    <a:gs pos="30000">
                      <a:schemeClr val="tx1"/>
                    </a:gs>
                  </a:gsLst>
                  <a:lin ang="5400000" scaled="0"/>
                </a:gradFill>
              </a:rPr>
              <a:t>Total</a:t>
            </a:r>
            <a:r>
              <a:rPr lang="en-US" sz="2400" b="1" dirty="0">
                <a:gradFill>
                  <a:gsLst>
                    <a:gs pos="2917">
                      <a:schemeClr val="tx1"/>
                    </a:gs>
                    <a:gs pos="30000">
                      <a:schemeClr val="tx1"/>
                    </a:gs>
                  </a:gsLst>
                  <a:lin ang="5400000" scaled="0"/>
                </a:gradFill>
              </a:rPr>
              <a:t>: About $466.55 / month</a:t>
            </a:r>
          </a:p>
          <a:p>
            <a:pPr>
              <a:lnSpc>
                <a:spcPct val="90000"/>
              </a:lnSpc>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65435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13362" y="111903"/>
            <a:ext cx="6135924" cy="3988784"/>
          </a:xfrm>
          <a:prstGeom prst="rect">
            <a:avLst/>
          </a:prstGeom>
        </p:spPr>
        <p:txBody>
          <a:bodyPr vert="horz" wrap="square" lIns="0" tIns="0" rIns="0" bIns="0" rtlCol="0" anchor="t"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t>Only write the code that </a:t>
            </a:r>
          </a:p>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t>only you </a:t>
            </a:r>
          </a:p>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50" normalizeH="0" baseline="0" noProof="0" dirty="0" smtClean="0">
                <a:ln w="3175">
                  <a:noFill/>
                </a:ln>
                <a:gradFill>
                  <a:gsLst>
                    <a:gs pos="1250">
                      <a:srgbClr val="FFFFFF"/>
                    </a:gs>
                    <a:gs pos="100000">
                      <a:srgbClr val="FFFFFF"/>
                    </a:gs>
                  </a:gsLst>
                  <a:lin ang="5400000" scaled="0"/>
                </a:gradFill>
                <a:effectLst/>
                <a:uLnTx/>
                <a:uFillTx/>
                <a:latin typeface="Segoe UI Light"/>
                <a:cs typeface="Arial" charset="0"/>
              </a:rPr>
              <a:t>can write.</a:t>
            </a:r>
            <a:endParaRPr kumimoji="0" lang="en-US" sz="7200" b="0" i="0" u="none" strike="noStrike" kern="1200" cap="none" spc="-150" normalizeH="0" baseline="0" noProof="0" dirty="0">
              <a:ln w="3175">
                <a:noFill/>
              </a:ln>
              <a:gradFill>
                <a:gsLst>
                  <a:gs pos="1250">
                    <a:srgbClr val="FFFFFF"/>
                  </a:gs>
                  <a:gs pos="100000">
                    <a:srgbClr val="FFFFFF"/>
                  </a:gs>
                </a:gsLst>
                <a:lin ang="5400000" scaled="0"/>
              </a:gradFill>
              <a:effectLst/>
              <a:uLnTx/>
              <a:uFillTx/>
              <a:latin typeface="Segoe UI Light"/>
              <a:cs typeface="Arial" charset="0"/>
            </a:endParaRPr>
          </a:p>
        </p:txBody>
      </p:sp>
    </p:spTree>
    <p:extLst>
      <p:ext uri="{BB962C8B-B14F-4D97-AF65-F5344CB8AC3E}">
        <p14:creationId xmlns:p14="http://schemas.microsoft.com/office/powerpoint/2010/main" val="10657376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088" y="74423"/>
            <a:ext cx="5388737" cy="899665"/>
          </a:xfrm>
        </p:spPr>
        <p:txBody>
          <a:bodyPr/>
          <a:lstStyle/>
          <a:p>
            <a:r>
              <a:rPr lang="en-US" dirty="0" smtClean="0"/>
              <a:t>Scenario #2: Lift and SQL Database</a:t>
            </a:r>
            <a:endParaRPr lang="en-US" dirty="0"/>
          </a:p>
        </p:txBody>
      </p:sp>
      <p:grpSp>
        <p:nvGrpSpPr>
          <p:cNvPr id="4" name="Group 3"/>
          <p:cNvGrpSpPr/>
          <p:nvPr/>
        </p:nvGrpSpPr>
        <p:grpSpPr>
          <a:xfrm>
            <a:off x="2944368" y="2901696"/>
            <a:ext cx="2468880" cy="3694176"/>
            <a:chOff x="4724400" y="2901696"/>
            <a:chExt cx="2468880" cy="3694176"/>
          </a:xfrm>
        </p:grpSpPr>
        <p:sp>
          <p:nvSpPr>
            <p:cNvPr id="7" name="Rectangle 6"/>
            <p:cNvSpPr/>
            <p:nvPr/>
          </p:nvSpPr>
          <p:spPr bwMode="auto">
            <a:xfrm>
              <a:off x="5153230" y="3291840"/>
              <a:ext cx="1680386" cy="1121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Server</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(4 core VM)</a:t>
              </a:r>
            </a:p>
          </p:txBody>
        </p:sp>
        <p:sp>
          <p:nvSpPr>
            <p:cNvPr id="6" name="Rectangle 5"/>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Windows Azure</a:t>
              </a:r>
            </a:p>
          </p:txBody>
        </p:sp>
      </p:grpSp>
      <p:grpSp>
        <p:nvGrpSpPr>
          <p:cNvPr id="9" name="Group 8"/>
          <p:cNvGrpSpPr/>
          <p:nvPr/>
        </p:nvGrpSpPr>
        <p:grpSpPr>
          <a:xfrm>
            <a:off x="609600" y="67056"/>
            <a:ext cx="6038088" cy="3118598"/>
            <a:chOff x="2389632" y="67056"/>
            <a:chExt cx="6038088" cy="3118598"/>
          </a:xfrm>
        </p:grpSpPr>
        <p:grpSp>
          <p:nvGrpSpPr>
            <p:cNvPr id="10" name="Group 9"/>
            <p:cNvGrpSpPr/>
            <p:nvPr/>
          </p:nvGrpSpPr>
          <p:grpSpPr>
            <a:xfrm>
              <a:off x="3950208" y="219456"/>
              <a:ext cx="4017264" cy="932688"/>
              <a:chOff x="3950208" y="219456"/>
              <a:chExt cx="4017264" cy="932688"/>
            </a:xfrm>
          </p:grpSpPr>
          <p:sp>
            <p:nvSpPr>
              <p:cNvPr id="15" name="Rounded Rectangle 14"/>
              <p:cNvSpPr/>
              <p:nvPr/>
            </p:nvSpPr>
            <p:spPr bwMode="auto">
              <a:xfrm>
                <a:off x="3950208"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6" name="Rounded Rectangle 15"/>
              <p:cNvSpPr/>
              <p:nvPr/>
            </p:nvSpPr>
            <p:spPr bwMode="auto">
              <a:xfrm>
                <a:off x="4102608"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7" name="Rounded Rectangle 16"/>
              <p:cNvSpPr/>
              <p:nvPr/>
            </p:nvSpPr>
            <p:spPr bwMode="auto">
              <a:xfrm>
                <a:off x="4255008"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8" name="Rounded Rectangle 17"/>
              <p:cNvSpPr/>
              <p:nvPr/>
            </p:nvSpPr>
            <p:spPr bwMode="auto">
              <a:xfrm>
                <a:off x="4407408"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9" name="Rounded Rectangle 18"/>
              <p:cNvSpPr/>
              <p:nvPr/>
            </p:nvSpPr>
            <p:spPr bwMode="auto">
              <a:xfrm>
                <a:off x="5315712"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0" name="Rounded Rectangle 19"/>
              <p:cNvSpPr/>
              <p:nvPr/>
            </p:nvSpPr>
            <p:spPr bwMode="auto">
              <a:xfrm>
                <a:off x="5468112"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1" name="Rounded Rectangle 20"/>
              <p:cNvSpPr/>
              <p:nvPr/>
            </p:nvSpPr>
            <p:spPr bwMode="auto">
              <a:xfrm>
                <a:off x="5620512"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2" name="Rounded Rectangle 21"/>
              <p:cNvSpPr/>
              <p:nvPr/>
            </p:nvSpPr>
            <p:spPr bwMode="auto">
              <a:xfrm>
                <a:off x="5772912"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3" name="Rounded Rectangle 22"/>
              <p:cNvSpPr/>
              <p:nvPr/>
            </p:nvSpPr>
            <p:spPr bwMode="auto">
              <a:xfrm>
                <a:off x="6681216"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4" name="Rounded Rectangle 23"/>
              <p:cNvSpPr/>
              <p:nvPr/>
            </p:nvSpPr>
            <p:spPr bwMode="auto">
              <a:xfrm>
                <a:off x="6833616"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5" name="Rounded Rectangle 24"/>
              <p:cNvSpPr/>
              <p:nvPr/>
            </p:nvSpPr>
            <p:spPr bwMode="auto">
              <a:xfrm>
                <a:off x="6986016"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6" name="Rounded Rectangle 25"/>
              <p:cNvSpPr/>
              <p:nvPr/>
            </p:nvSpPr>
            <p:spPr bwMode="auto">
              <a:xfrm>
                <a:off x="7138416"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grpSp>
        <p:sp>
          <p:nvSpPr>
            <p:cNvPr id="11" name="Down Arrow 10"/>
            <p:cNvSpPr/>
            <p:nvPr/>
          </p:nvSpPr>
          <p:spPr bwMode="auto">
            <a:xfrm rot="20559229">
              <a:off x="4912986" y="1182237"/>
              <a:ext cx="384048" cy="195168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Down Arrow 11"/>
            <p:cNvSpPr/>
            <p:nvPr/>
          </p:nvSpPr>
          <p:spPr bwMode="auto">
            <a:xfrm>
              <a:off x="5730240" y="1237488"/>
              <a:ext cx="384048" cy="188976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Down Arrow 12"/>
            <p:cNvSpPr/>
            <p:nvPr/>
          </p:nvSpPr>
          <p:spPr bwMode="auto">
            <a:xfrm rot="2347519">
              <a:off x="7085551" y="1033447"/>
              <a:ext cx="384048" cy="215220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389632" y="67056"/>
              <a:ext cx="6038088" cy="121794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grpSp>
        <p:nvGrpSpPr>
          <p:cNvPr id="31" name="Group 30"/>
          <p:cNvGrpSpPr/>
          <p:nvPr/>
        </p:nvGrpSpPr>
        <p:grpSpPr>
          <a:xfrm>
            <a:off x="425196" y="2767584"/>
            <a:ext cx="2878836" cy="3828287"/>
            <a:chOff x="425196" y="2767584"/>
            <a:chExt cx="2878836" cy="3828287"/>
          </a:xfrm>
        </p:grpSpPr>
        <p:sp>
          <p:nvSpPr>
            <p:cNvPr id="32" name="Rectangle 31"/>
            <p:cNvSpPr/>
            <p:nvPr/>
          </p:nvSpPr>
          <p:spPr bwMode="auto">
            <a:xfrm>
              <a:off x="749808" y="3822192"/>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9808" y="4727448"/>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749808" y="5632704"/>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25196" y="2767584"/>
              <a:ext cx="1946148" cy="382828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36" name="Down Arrow 35"/>
            <p:cNvSpPr/>
            <p:nvPr/>
          </p:nvSpPr>
          <p:spPr bwMode="auto">
            <a:xfrm rot="16200000">
              <a:off x="2435352" y="4190999"/>
              <a:ext cx="755904" cy="981456"/>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7" name="TextBox 36"/>
          <p:cNvSpPr txBox="1"/>
          <p:nvPr/>
        </p:nvSpPr>
        <p:spPr>
          <a:xfrm>
            <a:off x="6089903" y="1761744"/>
            <a:ext cx="5455404" cy="2289858"/>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Simple to migrate</a:t>
            </a:r>
          </a:p>
          <a:p>
            <a:pPr marL="342900" indent="-342900">
              <a:lnSpc>
                <a:spcPct val="90000"/>
              </a:lnSpc>
              <a:buFontTx/>
              <a:buChar char="-"/>
            </a:pPr>
            <a:r>
              <a:rPr lang="en-US" sz="2400" dirty="0" smtClean="0">
                <a:gradFill>
                  <a:gsLst>
                    <a:gs pos="2917">
                      <a:schemeClr val="tx1"/>
                    </a:gs>
                    <a:gs pos="30000">
                      <a:schemeClr val="tx1"/>
                    </a:gs>
                  </a:gsLst>
                  <a:lin ang="5400000" scaled="0"/>
                </a:gradFill>
              </a:rPr>
              <a:t>Migrate data to SQL Database</a:t>
            </a:r>
          </a:p>
          <a:p>
            <a:pPr marL="342900" indent="-342900">
              <a:lnSpc>
                <a:spcPct val="90000"/>
              </a:lnSpc>
              <a:buFontTx/>
              <a:buChar char="-"/>
            </a:pPr>
            <a:r>
              <a:rPr lang="en-US" sz="2400" dirty="0" smtClean="0">
                <a:gradFill>
                  <a:gsLst>
                    <a:gs pos="2917">
                      <a:schemeClr val="tx1"/>
                    </a:gs>
                    <a:gs pos="30000">
                      <a:schemeClr val="tx1"/>
                    </a:gs>
                  </a:gsLst>
                  <a:lin ang="5400000" scaled="0"/>
                </a:gradFill>
              </a:rPr>
              <a:t>Can easily scale vertically</a:t>
            </a:r>
          </a:p>
          <a:p>
            <a:pPr marL="342900" indent="-342900">
              <a:lnSpc>
                <a:spcPct val="90000"/>
              </a:lnSpc>
              <a:buFontTx/>
              <a:buChar char="-"/>
            </a:pPr>
            <a:r>
              <a:rPr lang="en-US" sz="2400" dirty="0" smtClean="0">
                <a:gradFill>
                  <a:gsLst>
                    <a:gs pos="2917">
                      <a:schemeClr val="tx1"/>
                    </a:gs>
                    <a:gs pos="30000">
                      <a:schemeClr val="tx1"/>
                    </a:gs>
                  </a:gsLst>
                  <a:lin ang="5400000" scaled="0"/>
                </a:gradFill>
              </a:rPr>
              <a:t>Still managing server infrastructure</a:t>
            </a:r>
          </a:p>
          <a:p>
            <a:pPr marL="342900" indent="-342900">
              <a:lnSpc>
                <a:spcPct val="90000"/>
              </a:lnSpc>
              <a:buFontTx/>
              <a:buChar char="-"/>
            </a:pPr>
            <a:r>
              <a:rPr lang="en-US" sz="2400" dirty="0" smtClean="0">
                <a:gradFill>
                  <a:gsLst>
                    <a:gs pos="2917">
                      <a:schemeClr val="tx1"/>
                    </a:gs>
                    <a:gs pos="30000">
                      <a:schemeClr val="tx1"/>
                    </a:gs>
                  </a:gsLst>
                  <a:lin ang="5400000" scaled="0"/>
                </a:gradFill>
              </a:rPr>
              <a:t>Easy to come back if not happy</a:t>
            </a:r>
          </a:p>
          <a:p>
            <a:pPr marL="342900" indent="-342900">
              <a:lnSpc>
                <a:spcPct val="90000"/>
              </a:lnSpc>
              <a:buFontTx/>
              <a:buChar char="-"/>
            </a:pPr>
            <a:endParaRPr lang="en-US" sz="2400" dirty="0" smtClean="0">
              <a:gradFill>
                <a:gsLst>
                  <a:gs pos="2917">
                    <a:schemeClr val="tx1"/>
                  </a:gs>
                  <a:gs pos="30000">
                    <a:schemeClr val="tx1"/>
                  </a:gs>
                </a:gsLst>
                <a:lin ang="5400000" scaled="0"/>
              </a:gradFill>
            </a:endParaRPr>
          </a:p>
        </p:txBody>
      </p:sp>
      <p:sp>
        <p:nvSpPr>
          <p:cNvPr id="38" name="TextBox 37"/>
          <p:cNvSpPr txBox="1"/>
          <p:nvPr/>
        </p:nvSpPr>
        <p:spPr>
          <a:xfrm>
            <a:off x="5547360" y="3735075"/>
            <a:ext cx="5239576" cy="3342453"/>
          </a:xfrm>
          <a:prstGeom prst="rect">
            <a:avLst/>
          </a:prstGeom>
          <a:noFill/>
        </p:spPr>
        <p:txBody>
          <a:bodyPr wrap="none" lIns="182880" tIns="146304" rIns="182880" bIns="146304" rtlCol="0">
            <a:spAutoFit/>
          </a:bodyPr>
          <a:lstStyle/>
          <a:p>
            <a:pPr marL="342900" indent="-342900">
              <a:lnSpc>
                <a:spcPct val="90000"/>
              </a:lnSpc>
              <a:buFontTx/>
              <a:buChar char="-"/>
            </a:pPr>
            <a:r>
              <a:rPr lang="en-US" sz="2000" dirty="0" smtClean="0">
                <a:gradFill>
                  <a:gsLst>
                    <a:gs pos="2917">
                      <a:schemeClr val="tx1"/>
                    </a:gs>
                    <a:gs pos="30000">
                      <a:schemeClr val="tx1"/>
                    </a:gs>
                  </a:gsLst>
                  <a:lin ang="5400000" scaled="0"/>
                </a:gradFill>
              </a:rPr>
              <a:t>One Large </a:t>
            </a:r>
            <a:r>
              <a:rPr lang="en-US" sz="2000" dirty="0">
                <a:gradFill>
                  <a:gsLst>
                    <a:gs pos="2917">
                      <a:schemeClr val="tx1"/>
                    </a:gs>
                    <a:gs pos="30000">
                      <a:schemeClr val="tx1"/>
                    </a:gs>
                  </a:gsLst>
                  <a:lin ang="5400000" scaled="0"/>
                </a:gradFill>
              </a:rPr>
              <a:t>(four core) </a:t>
            </a:r>
            <a:r>
              <a:rPr lang="en-US" sz="2000" dirty="0" smtClean="0">
                <a:gradFill>
                  <a:gsLst>
                    <a:gs pos="2917">
                      <a:schemeClr val="tx1"/>
                    </a:gs>
                    <a:gs pos="30000">
                      <a:schemeClr val="tx1"/>
                    </a:gs>
                  </a:gsLst>
                  <a:lin ang="5400000" scaled="0"/>
                </a:gradFill>
              </a:rPr>
              <a:t>server: </a:t>
            </a:r>
          </a:p>
          <a:p>
            <a:pPr marL="799705" lvl="1" indent="-342900">
              <a:lnSpc>
                <a:spcPct val="90000"/>
              </a:lnSpc>
              <a:buFontTx/>
              <a:buChar char="-"/>
            </a:pPr>
            <a:r>
              <a:rPr lang="en-US" sz="2000" dirty="0" smtClean="0">
                <a:gradFill>
                  <a:gsLst>
                    <a:gs pos="2917">
                      <a:schemeClr val="tx1"/>
                    </a:gs>
                    <a:gs pos="30000">
                      <a:schemeClr val="tx1"/>
                    </a:gs>
                  </a:gsLst>
                  <a:lin ang="5400000" scaled="0"/>
                </a:gradFill>
              </a:rPr>
              <a:t>$230.40 </a:t>
            </a:r>
            <a:r>
              <a:rPr lang="en-US" sz="2000" dirty="0">
                <a:gradFill>
                  <a:gsLst>
                    <a:gs pos="2917">
                      <a:schemeClr val="tx1"/>
                    </a:gs>
                    <a:gs pos="30000">
                      <a:schemeClr val="tx1"/>
                    </a:gs>
                  </a:gsLst>
                  <a:lin ang="5400000" scaled="0"/>
                </a:gradFill>
              </a:rPr>
              <a:t>/ </a:t>
            </a:r>
            <a:r>
              <a:rPr lang="en-US" sz="2000" dirty="0" smtClean="0">
                <a:gradFill>
                  <a:gsLst>
                    <a:gs pos="2917">
                      <a:schemeClr val="tx1"/>
                    </a:gs>
                    <a:gs pos="30000">
                      <a:schemeClr val="tx1"/>
                    </a:gs>
                  </a:gsLst>
                  <a:lin ang="5400000" scaled="0"/>
                </a:gradFill>
              </a:rPr>
              <a:t>month</a:t>
            </a:r>
            <a:endParaRPr lang="en-US" sz="2000" dirty="0">
              <a:gradFill>
                <a:gsLst>
                  <a:gs pos="2917">
                    <a:schemeClr val="tx1"/>
                  </a:gs>
                  <a:gs pos="30000">
                    <a:schemeClr val="tx1"/>
                  </a:gs>
                </a:gsLst>
                <a:lin ang="5400000" scaled="0"/>
              </a:gradFill>
            </a:endParaRPr>
          </a:p>
          <a:p>
            <a:pPr marL="342900" indent="-342900">
              <a:lnSpc>
                <a:spcPct val="90000"/>
              </a:lnSpc>
              <a:buFontTx/>
              <a:buChar char="-"/>
            </a:pPr>
            <a:r>
              <a:rPr lang="en-US" sz="2000" dirty="0" smtClean="0">
                <a:gradFill>
                  <a:gsLst>
                    <a:gs pos="2917">
                      <a:schemeClr val="tx1"/>
                    </a:gs>
                    <a:gs pos="30000">
                      <a:schemeClr val="tx1"/>
                    </a:gs>
                  </a:gsLst>
                  <a:lin ang="5400000" scaled="0"/>
                </a:gradFill>
              </a:rPr>
              <a:t>Storage </a:t>
            </a:r>
            <a:r>
              <a:rPr lang="en-US" sz="2000" dirty="0">
                <a:gradFill>
                  <a:gsLst>
                    <a:gs pos="2917">
                      <a:schemeClr val="tx1"/>
                    </a:gs>
                    <a:gs pos="30000">
                      <a:schemeClr val="tx1"/>
                    </a:gs>
                  </a:gsLst>
                  <a:lin ang="5400000" scaled="0"/>
                </a:gradFill>
              </a:rPr>
              <a:t>of </a:t>
            </a:r>
            <a:r>
              <a:rPr lang="en-US" sz="2000" dirty="0" smtClean="0">
                <a:gradFill>
                  <a:gsLst>
                    <a:gs pos="2917">
                      <a:schemeClr val="tx1"/>
                    </a:gs>
                    <a:gs pos="30000">
                      <a:schemeClr val="tx1"/>
                    </a:gs>
                  </a:gsLst>
                  <a:lin ang="5400000" scaled="0"/>
                </a:gradFill>
              </a:rPr>
              <a:t>VHDs </a:t>
            </a:r>
            <a:r>
              <a:rPr lang="en-US" sz="2000" dirty="0">
                <a:gradFill>
                  <a:gsLst>
                    <a:gs pos="2917">
                      <a:schemeClr val="tx1"/>
                    </a:gs>
                    <a:gs pos="30000">
                      <a:schemeClr val="tx1"/>
                    </a:gs>
                  </a:gsLst>
                  <a:lin ang="5400000" scaled="0"/>
                </a:gradFill>
              </a:rPr>
              <a:t>for the </a:t>
            </a:r>
            <a:r>
              <a:rPr lang="en-US" sz="2000" dirty="0" smtClean="0">
                <a:gradFill>
                  <a:gsLst>
                    <a:gs pos="2917">
                      <a:schemeClr val="tx1"/>
                    </a:gs>
                    <a:gs pos="30000">
                      <a:schemeClr val="tx1"/>
                    </a:gs>
                  </a:gsLst>
                  <a:lin ang="5400000" scaled="0"/>
                </a:gradFill>
              </a:rPr>
              <a:t>server (~25GB</a:t>
            </a:r>
            <a:r>
              <a:rPr lang="en-US" sz="2000" dirty="0">
                <a:gradFill>
                  <a:gsLst>
                    <a:gs pos="2917">
                      <a:schemeClr val="tx1"/>
                    </a:gs>
                    <a:gs pos="30000">
                      <a:schemeClr val="tx1"/>
                    </a:gs>
                  </a:gsLst>
                  <a:lin ang="5400000" scaled="0"/>
                </a:gradFill>
              </a:rPr>
              <a:t>) </a:t>
            </a:r>
            <a:endParaRPr lang="en-US" sz="2000" dirty="0" smtClean="0">
              <a:gradFill>
                <a:gsLst>
                  <a:gs pos="2917">
                    <a:schemeClr val="tx1"/>
                  </a:gs>
                  <a:gs pos="30000">
                    <a:schemeClr val="tx1"/>
                  </a:gs>
                </a:gsLst>
                <a:lin ang="5400000" scaled="0"/>
              </a:gradFill>
            </a:endParaRPr>
          </a:p>
          <a:p>
            <a:pPr marL="799705" lvl="1" indent="-342900">
              <a:lnSpc>
                <a:spcPct val="90000"/>
              </a:lnSpc>
              <a:buFontTx/>
              <a:buChar char="-"/>
            </a:pPr>
            <a:r>
              <a:rPr lang="en-US" sz="2000" dirty="0" smtClean="0">
                <a:gradFill>
                  <a:gsLst>
                    <a:gs pos="2917">
                      <a:schemeClr val="tx1"/>
                    </a:gs>
                    <a:gs pos="30000">
                      <a:schemeClr val="tx1"/>
                    </a:gs>
                  </a:gsLst>
                  <a:lin ang="5400000" scaled="0"/>
                </a:gradFill>
              </a:rPr>
              <a:t>$2.38 </a:t>
            </a:r>
            <a:r>
              <a:rPr lang="en-US" sz="2000" dirty="0">
                <a:gradFill>
                  <a:gsLst>
                    <a:gs pos="2917">
                      <a:schemeClr val="tx1"/>
                    </a:gs>
                    <a:gs pos="30000">
                      <a:schemeClr val="tx1"/>
                    </a:gs>
                  </a:gsLst>
                  <a:lin ang="5400000" scaled="0"/>
                </a:gradFill>
              </a:rPr>
              <a:t>/ </a:t>
            </a:r>
            <a:r>
              <a:rPr lang="en-US" sz="2000" dirty="0" smtClean="0">
                <a:gradFill>
                  <a:gsLst>
                    <a:gs pos="2917">
                      <a:schemeClr val="tx1"/>
                    </a:gs>
                    <a:gs pos="30000">
                      <a:schemeClr val="tx1"/>
                    </a:gs>
                  </a:gsLst>
                  <a:lin ang="5400000" scaled="0"/>
                </a:gradFill>
              </a:rPr>
              <a:t>month</a:t>
            </a:r>
            <a:endParaRPr lang="en-US" sz="2000" dirty="0">
              <a:gradFill>
                <a:gsLst>
                  <a:gs pos="2917">
                    <a:schemeClr val="tx1"/>
                  </a:gs>
                  <a:gs pos="30000">
                    <a:schemeClr val="tx1"/>
                  </a:gs>
                </a:gsLst>
                <a:lin ang="5400000" scaled="0"/>
              </a:gradFill>
            </a:endParaRPr>
          </a:p>
          <a:p>
            <a:pPr marL="342900" indent="-342900">
              <a:lnSpc>
                <a:spcPct val="90000"/>
              </a:lnSpc>
              <a:buFontTx/>
              <a:buChar char="-"/>
            </a:pPr>
            <a:r>
              <a:rPr lang="en-US" sz="2000" dirty="0" smtClean="0">
                <a:gradFill>
                  <a:gsLst>
                    <a:gs pos="2917">
                      <a:schemeClr val="tx1"/>
                    </a:gs>
                    <a:gs pos="30000">
                      <a:schemeClr val="tx1"/>
                    </a:gs>
                  </a:gsLst>
                  <a:lin ang="5400000" scaled="0"/>
                </a:gradFill>
              </a:rPr>
              <a:t>Storage </a:t>
            </a:r>
            <a:r>
              <a:rPr lang="en-US" sz="2000" dirty="0" err="1" smtClean="0">
                <a:gradFill>
                  <a:gsLst>
                    <a:gs pos="2917">
                      <a:schemeClr val="tx1"/>
                    </a:gs>
                    <a:gs pos="30000">
                      <a:schemeClr val="tx1"/>
                    </a:gs>
                  </a:gsLst>
                  <a:lin ang="5400000" scaled="0"/>
                </a:gradFill>
              </a:rPr>
              <a:t>txs</a:t>
            </a:r>
            <a:r>
              <a:rPr lang="en-US" sz="2000" dirty="0" smtClean="0">
                <a:gradFill>
                  <a:gsLst>
                    <a:gs pos="2917">
                      <a:schemeClr val="tx1"/>
                    </a:gs>
                    <a:gs pos="30000">
                      <a:schemeClr val="tx1"/>
                    </a:gs>
                  </a:gsLst>
                  <a:lin ang="5400000" scaled="0"/>
                </a:gradFill>
              </a:rPr>
              <a:t> for VHD (~5 </a:t>
            </a:r>
            <a:r>
              <a:rPr lang="en-US" sz="2000" dirty="0">
                <a:gradFill>
                  <a:gsLst>
                    <a:gs pos="2917">
                      <a:schemeClr val="tx1"/>
                    </a:gs>
                    <a:gs pos="30000">
                      <a:schemeClr val="tx1"/>
                    </a:gs>
                  </a:gsLst>
                  <a:lin ang="5400000" scaled="0"/>
                </a:gradFill>
              </a:rPr>
              <a:t>million</a:t>
            </a:r>
            <a:r>
              <a:rPr lang="en-US" sz="2000" dirty="0" smtClean="0">
                <a:gradFill>
                  <a:gsLst>
                    <a:gs pos="2917">
                      <a:schemeClr val="tx1"/>
                    </a:gs>
                    <a:gs pos="30000">
                      <a:schemeClr val="tx1"/>
                    </a:gs>
                  </a:gsLst>
                  <a:lin ang="5400000" scaled="0"/>
                </a:gradFill>
              </a:rPr>
              <a:t>) </a:t>
            </a:r>
          </a:p>
          <a:p>
            <a:pPr marL="799705" lvl="1" indent="-342900">
              <a:lnSpc>
                <a:spcPct val="90000"/>
              </a:lnSpc>
              <a:buFontTx/>
              <a:buChar char="-"/>
            </a:pPr>
            <a:r>
              <a:rPr lang="en-US" sz="2000" dirty="0" smtClean="0">
                <a:gradFill>
                  <a:gsLst>
                    <a:gs pos="2917">
                      <a:schemeClr val="tx1"/>
                    </a:gs>
                    <a:gs pos="30000">
                      <a:schemeClr val="tx1"/>
                    </a:gs>
                  </a:gsLst>
                  <a:lin ang="5400000" scaled="0"/>
                </a:gradFill>
              </a:rPr>
              <a:t>$0.50 </a:t>
            </a:r>
            <a:r>
              <a:rPr lang="en-US" sz="2000" dirty="0">
                <a:gradFill>
                  <a:gsLst>
                    <a:gs pos="2917">
                      <a:schemeClr val="tx1"/>
                    </a:gs>
                    <a:gs pos="30000">
                      <a:schemeClr val="tx1"/>
                    </a:gs>
                  </a:gsLst>
                  <a:lin ang="5400000" scaled="0"/>
                </a:gradFill>
              </a:rPr>
              <a:t>/ </a:t>
            </a:r>
            <a:r>
              <a:rPr lang="en-US" sz="2000" dirty="0" smtClean="0">
                <a:gradFill>
                  <a:gsLst>
                    <a:gs pos="2917">
                      <a:schemeClr val="tx1"/>
                    </a:gs>
                    <a:gs pos="30000">
                      <a:schemeClr val="tx1"/>
                    </a:gs>
                  </a:gsLst>
                  <a:lin ang="5400000" scaled="0"/>
                </a:gradFill>
              </a:rPr>
              <a:t>month</a:t>
            </a:r>
          </a:p>
          <a:p>
            <a:pPr marL="342900" indent="-342900">
              <a:lnSpc>
                <a:spcPct val="90000"/>
              </a:lnSpc>
              <a:buFontTx/>
              <a:buChar char="-"/>
            </a:pPr>
            <a:r>
              <a:rPr lang="en-US" sz="2000" dirty="0" smtClean="0"/>
              <a:t>SQL </a:t>
            </a:r>
            <a:r>
              <a:rPr lang="en-US" sz="2000" dirty="0"/>
              <a:t>Database – </a:t>
            </a:r>
            <a:r>
              <a:rPr lang="en-US" sz="2000" dirty="0" smtClean="0"/>
              <a:t>10GB</a:t>
            </a:r>
          </a:p>
          <a:p>
            <a:pPr marL="799705" lvl="1" indent="-342900">
              <a:lnSpc>
                <a:spcPct val="90000"/>
              </a:lnSpc>
              <a:buFontTx/>
              <a:buChar char="-"/>
            </a:pPr>
            <a:r>
              <a:rPr lang="en-US" sz="2000" dirty="0" smtClean="0"/>
              <a:t> </a:t>
            </a:r>
            <a:r>
              <a:rPr lang="en-US" sz="2000" dirty="0"/>
              <a:t>$45.96 / </a:t>
            </a:r>
            <a:r>
              <a:rPr lang="en-US" sz="2000" dirty="0" smtClean="0"/>
              <a:t>month</a:t>
            </a:r>
          </a:p>
          <a:p>
            <a:pPr marL="342900" indent="-342900">
              <a:lnSpc>
                <a:spcPct val="90000"/>
              </a:lnSpc>
              <a:buFontTx/>
              <a:buChar char="-"/>
            </a:pPr>
            <a:endParaRPr lang="en-US" sz="2000" dirty="0" smtClean="0">
              <a:gradFill>
                <a:gsLst>
                  <a:gs pos="2917">
                    <a:schemeClr val="tx1"/>
                  </a:gs>
                  <a:gs pos="30000">
                    <a:schemeClr val="tx1"/>
                  </a:gs>
                </a:gsLst>
                <a:lin ang="5400000" scaled="0"/>
              </a:gradFill>
            </a:endParaRPr>
          </a:p>
          <a:p>
            <a:pPr>
              <a:lnSpc>
                <a:spcPct val="90000"/>
              </a:lnSpc>
            </a:pPr>
            <a:r>
              <a:rPr lang="en-US" sz="2000" b="1" dirty="0" smtClean="0">
                <a:gradFill>
                  <a:gsLst>
                    <a:gs pos="2917">
                      <a:schemeClr val="tx1"/>
                    </a:gs>
                    <a:gs pos="30000">
                      <a:schemeClr val="tx1"/>
                    </a:gs>
                  </a:gsLst>
                  <a:lin ang="5400000" scaled="0"/>
                </a:gradFill>
              </a:rPr>
              <a:t>Total</a:t>
            </a:r>
            <a:r>
              <a:rPr lang="en-US" sz="2000" b="1" dirty="0">
                <a:gradFill>
                  <a:gsLst>
                    <a:gs pos="2917">
                      <a:schemeClr val="tx1"/>
                    </a:gs>
                    <a:gs pos="30000">
                      <a:schemeClr val="tx1"/>
                    </a:gs>
                  </a:gsLst>
                  <a:lin ang="5400000" scaled="0"/>
                </a:gradFill>
              </a:rPr>
              <a:t>: About $</a:t>
            </a:r>
            <a:r>
              <a:rPr lang="en-US" sz="2000" b="1" dirty="0" smtClean="0">
                <a:gradFill>
                  <a:gsLst>
                    <a:gs pos="2917">
                      <a:schemeClr val="tx1"/>
                    </a:gs>
                    <a:gs pos="30000">
                      <a:schemeClr val="tx1"/>
                    </a:gs>
                  </a:gsLst>
                  <a:lin ang="5400000" scaled="0"/>
                </a:gradFill>
              </a:rPr>
              <a:t>279.23 </a:t>
            </a:r>
            <a:r>
              <a:rPr lang="en-US" sz="2000" b="1" dirty="0">
                <a:gradFill>
                  <a:gsLst>
                    <a:gs pos="2917">
                      <a:schemeClr val="tx1"/>
                    </a:gs>
                    <a:gs pos="30000">
                      <a:schemeClr val="tx1"/>
                    </a:gs>
                  </a:gsLst>
                  <a:lin ang="5400000" scaled="0"/>
                </a:gradFill>
              </a:rPr>
              <a:t>/ month</a:t>
            </a:r>
          </a:p>
          <a:p>
            <a:pPr>
              <a:lnSpc>
                <a:spcPct val="90000"/>
              </a:lnSpc>
            </a:pPr>
            <a:endParaRPr lang="en-US" sz="2000" dirty="0" smtClean="0">
              <a:gradFill>
                <a:gsLst>
                  <a:gs pos="2917">
                    <a:schemeClr val="tx1"/>
                  </a:gs>
                  <a:gs pos="30000">
                    <a:schemeClr val="tx1"/>
                  </a:gs>
                </a:gsLst>
                <a:lin ang="5400000" scaled="0"/>
              </a:gradFill>
            </a:endParaRPr>
          </a:p>
        </p:txBody>
      </p:sp>
      <p:sp>
        <p:nvSpPr>
          <p:cNvPr id="3" name="Flowchart: Magnetic Disk 2"/>
          <p:cNvSpPr/>
          <p:nvPr/>
        </p:nvSpPr>
        <p:spPr bwMode="auto">
          <a:xfrm>
            <a:off x="3688080" y="4763495"/>
            <a:ext cx="1133856" cy="1285614"/>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db</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7743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088" y="74423"/>
            <a:ext cx="5388737" cy="899665"/>
          </a:xfrm>
        </p:spPr>
        <p:txBody>
          <a:bodyPr/>
          <a:lstStyle/>
          <a:p>
            <a:r>
              <a:rPr lang="en-US" dirty="0" smtClean="0"/>
              <a:t>Scenario #3: Cloud Services</a:t>
            </a:r>
            <a:endParaRPr lang="en-US" dirty="0"/>
          </a:p>
        </p:txBody>
      </p:sp>
      <p:grpSp>
        <p:nvGrpSpPr>
          <p:cNvPr id="4" name="Group 3"/>
          <p:cNvGrpSpPr/>
          <p:nvPr/>
        </p:nvGrpSpPr>
        <p:grpSpPr>
          <a:xfrm>
            <a:off x="2944368" y="2901696"/>
            <a:ext cx="2468880" cy="3694176"/>
            <a:chOff x="4724400" y="2901696"/>
            <a:chExt cx="2468880" cy="3694176"/>
          </a:xfrm>
        </p:grpSpPr>
        <p:sp>
          <p:nvSpPr>
            <p:cNvPr id="7" name="Rectangle 6"/>
            <p:cNvSpPr/>
            <p:nvPr/>
          </p:nvSpPr>
          <p:spPr bwMode="auto">
            <a:xfrm>
              <a:off x="5153230" y="3291840"/>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Role</a:t>
              </a:r>
            </a:p>
          </p:txBody>
        </p:sp>
        <p:sp>
          <p:nvSpPr>
            <p:cNvPr id="6" name="Rectangle 5"/>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Windows Azure</a:t>
              </a:r>
            </a:p>
          </p:txBody>
        </p:sp>
        <p:sp>
          <p:nvSpPr>
            <p:cNvPr id="40" name="Rectangle 39"/>
            <p:cNvSpPr/>
            <p:nvPr/>
          </p:nvSpPr>
          <p:spPr bwMode="auto">
            <a:xfrm>
              <a:off x="6124486" y="3291840"/>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Role</a:t>
              </a:r>
            </a:p>
          </p:txBody>
        </p:sp>
        <p:sp>
          <p:nvSpPr>
            <p:cNvPr id="41" name="Rectangle 40"/>
            <p:cNvSpPr/>
            <p:nvPr/>
          </p:nvSpPr>
          <p:spPr bwMode="auto">
            <a:xfrm>
              <a:off x="5153230" y="3902662"/>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Role</a:t>
              </a:r>
            </a:p>
          </p:txBody>
        </p:sp>
        <p:sp>
          <p:nvSpPr>
            <p:cNvPr id="42" name="Rectangle 41"/>
            <p:cNvSpPr/>
            <p:nvPr/>
          </p:nvSpPr>
          <p:spPr bwMode="auto">
            <a:xfrm>
              <a:off x="6124486" y="3902662"/>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Web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Role</a:t>
              </a:r>
            </a:p>
          </p:txBody>
        </p:sp>
      </p:grpSp>
      <p:grpSp>
        <p:nvGrpSpPr>
          <p:cNvPr id="9" name="Group 8"/>
          <p:cNvGrpSpPr/>
          <p:nvPr/>
        </p:nvGrpSpPr>
        <p:grpSpPr>
          <a:xfrm>
            <a:off x="609600" y="67056"/>
            <a:ext cx="6038088" cy="3118598"/>
            <a:chOff x="2389632" y="67056"/>
            <a:chExt cx="6038088" cy="3118598"/>
          </a:xfrm>
        </p:grpSpPr>
        <p:grpSp>
          <p:nvGrpSpPr>
            <p:cNvPr id="10" name="Group 9"/>
            <p:cNvGrpSpPr/>
            <p:nvPr/>
          </p:nvGrpSpPr>
          <p:grpSpPr>
            <a:xfrm>
              <a:off x="3950208" y="219456"/>
              <a:ext cx="4017264" cy="932688"/>
              <a:chOff x="3950208" y="219456"/>
              <a:chExt cx="4017264" cy="932688"/>
            </a:xfrm>
          </p:grpSpPr>
          <p:sp>
            <p:nvSpPr>
              <p:cNvPr id="15" name="Rounded Rectangle 14"/>
              <p:cNvSpPr/>
              <p:nvPr/>
            </p:nvSpPr>
            <p:spPr bwMode="auto">
              <a:xfrm>
                <a:off x="3950208"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6" name="Rounded Rectangle 15"/>
              <p:cNvSpPr/>
              <p:nvPr/>
            </p:nvSpPr>
            <p:spPr bwMode="auto">
              <a:xfrm>
                <a:off x="4102608"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7" name="Rounded Rectangle 16"/>
              <p:cNvSpPr/>
              <p:nvPr/>
            </p:nvSpPr>
            <p:spPr bwMode="auto">
              <a:xfrm>
                <a:off x="4255008"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8" name="Rounded Rectangle 17"/>
              <p:cNvSpPr/>
              <p:nvPr/>
            </p:nvSpPr>
            <p:spPr bwMode="auto">
              <a:xfrm>
                <a:off x="4407408"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9" name="Rounded Rectangle 18"/>
              <p:cNvSpPr/>
              <p:nvPr/>
            </p:nvSpPr>
            <p:spPr bwMode="auto">
              <a:xfrm>
                <a:off x="5315712"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0" name="Rounded Rectangle 19"/>
              <p:cNvSpPr/>
              <p:nvPr/>
            </p:nvSpPr>
            <p:spPr bwMode="auto">
              <a:xfrm>
                <a:off x="5468112"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1" name="Rounded Rectangle 20"/>
              <p:cNvSpPr/>
              <p:nvPr/>
            </p:nvSpPr>
            <p:spPr bwMode="auto">
              <a:xfrm>
                <a:off x="5620512"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2" name="Rounded Rectangle 21"/>
              <p:cNvSpPr/>
              <p:nvPr/>
            </p:nvSpPr>
            <p:spPr bwMode="auto">
              <a:xfrm>
                <a:off x="5772912"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3" name="Rounded Rectangle 22"/>
              <p:cNvSpPr/>
              <p:nvPr/>
            </p:nvSpPr>
            <p:spPr bwMode="auto">
              <a:xfrm>
                <a:off x="6681216"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4" name="Rounded Rectangle 23"/>
              <p:cNvSpPr/>
              <p:nvPr/>
            </p:nvSpPr>
            <p:spPr bwMode="auto">
              <a:xfrm>
                <a:off x="6833616"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5" name="Rounded Rectangle 24"/>
              <p:cNvSpPr/>
              <p:nvPr/>
            </p:nvSpPr>
            <p:spPr bwMode="auto">
              <a:xfrm>
                <a:off x="6986016"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6" name="Rounded Rectangle 25"/>
              <p:cNvSpPr/>
              <p:nvPr/>
            </p:nvSpPr>
            <p:spPr bwMode="auto">
              <a:xfrm>
                <a:off x="7138416"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grpSp>
        <p:sp>
          <p:nvSpPr>
            <p:cNvPr id="11" name="Down Arrow 10"/>
            <p:cNvSpPr/>
            <p:nvPr/>
          </p:nvSpPr>
          <p:spPr bwMode="auto">
            <a:xfrm rot="20559229">
              <a:off x="4912986" y="1182237"/>
              <a:ext cx="384048" cy="195168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Down Arrow 11"/>
            <p:cNvSpPr/>
            <p:nvPr/>
          </p:nvSpPr>
          <p:spPr bwMode="auto">
            <a:xfrm>
              <a:off x="5730240" y="1237488"/>
              <a:ext cx="384048" cy="188976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Down Arrow 12"/>
            <p:cNvSpPr/>
            <p:nvPr/>
          </p:nvSpPr>
          <p:spPr bwMode="auto">
            <a:xfrm rot="2347519">
              <a:off x="7085551" y="1033447"/>
              <a:ext cx="384048" cy="215220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389632" y="67056"/>
              <a:ext cx="6038088" cy="121794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grpSp>
        <p:nvGrpSpPr>
          <p:cNvPr id="31" name="Group 30"/>
          <p:cNvGrpSpPr/>
          <p:nvPr/>
        </p:nvGrpSpPr>
        <p:grpSpPr>
          <a:xfrm>
            <a:off x="425196" y="2767584"/>
            <a:ext cx="2878836" cy="3828287"/>
            <a:chOff x="425196" y="2767584"/>
            <a:chExt cx="2878836" cy="3828287"/>
          </a:xfrm>
        </p:grpSpPr>
        <p:sp>
          <p:nvSpPr>
            <p:cNvPr id="32" name="Rectangle 31"/>
            <p:cNvSpPr/>
            <p:nvPr/>
          </p:nvSpPr>
          <p:spPr bwMode="auto">
            <a:xfrm>
              <a:off x="749808" y="3822192"/>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9808" y="4727448"/>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749808" y="5632704"/>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25196" y="2767584"/>
              <a:ext cx="1946148" cy="382828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36" name="Down Arrow 35"/>
            <p:cNvSpPr/>
            <p:nvPr/>
          </p:nvSpPr>
          <p:spPr bwMode="auto">
            <a:xfrm rot="16200000">
              <a:off x="2435352" y="4190999"/>
              <a:ext cx="755904" cy="981456"/>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7" name="TextBox 36"/>
          <p:cNvSpPr txBox="1"/>
          <p:nvPr/>
        </p:nvSpPr>
        <p:spPr>
          <a:xfrm>
            <a:off x="6089903" y="1761744"/>
            <a:ext cx="5273623" cy="1957459"/>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More work to migrate code</a:t>
            </a:r>
          </a:p>
          <a:p>
            <a:pPr marL="342900" indent="-342900">
              <a:lnSpc>
                <a:spcPct val="90000"/>
              </a:lnSpc>
              <a:buFontTx/>
              <a:buChar char="-"/>
            </a:pPr>
            <a:r>
              <a:rPr lang="en-US" sz="2400" dirty="0" smtClean="0">
                <a:gradFill>
                  <a:gsLst>
                    <a:gs pos="2917">
                      <a:schemeClr val="tx1"/>
                    </a:gs>
                    <a:gs pos="30000">
                      <a:schemeClr val="tx1"/>
                    </a:gs>
                  </a:gsLst>
                  <a:lin ang="5400000" scaled="0"/>
                </a:gradFill>
              </a:rPr>
              <a:t>Can easily scale horizontally</a:t>
            </a:r>
          </a:p>
          <a:p>
            <a:pPr marL="342900" indent="-342900">
              <a:lnSpc>
                <a:spcPct val="90000"/>
              </a:lnSpc>
              <a:buFontTx/>
              <a:buChar char="-"/>
            </a:pPr>
            <a:r>
              <a:rPr lang="en-US" sz="2400" dirty="0" smtClean="0">
                <a:gradFill>
                  <a:gsLst>
                    <a:gs pos="2917">
                      <a:schemeClr val="tx1"/>
                    </a:gs>
                    <a:gs pos="30000">
                      <a:schemeClr val="tx1"/>
                    </a:gs>
                  </a:gsLst>
                  <a:lin ang="5400000" scaled="0"/>
                </a:gradFill>
              </a:rPr>
              <a:t>99% no management of servers</a:t>
            </a:r>
          </a:p>
          <a:p>
            <a:pPr marL="342900" indent="-342900">
              <a:lnSpc>
                <a:spcPct val="90000"/>
              </a:lnSpc>
              <a:buFontTx/>
              <a:buChar char="-"/>
            </a:pPr>
            <a:r>
              <a:rPr lang="en-US" sz="2400" dirty="0" smtClean="0">
                <a:gradFill>
                  <a:gsLst>
                    <a:gs pos="2917">
                      <a:schemeClr val="tx1"/>
                    </a:gs>
                    <a:gs pos="30000">
                      <a:schemeClr val="tx1"/>
                    </a:gs>
                  </a:gsLst>
                  <a:lin ang="5400000" scaled="0"/>
                </a:gradFill>
              </a:rPr>
              <a:t>Auto-scaling by load through day</a:t>
            </a:r>
          </a:p>
          <a:p>
            <a:pPr marL="342900" indent="-342900">
              <a:lnSpc>
                <a:spcPct val="90000"/>
              </a:lnSpc>
              <a:buFontTx/>
              <a:buChar char="-"/>
            </a:pPr>
            <a:endParaRPr lang="en-US" sz="2400" dirty="0" smtClean="0">
              <a:gradFill>
                <a:gsLst>
                  <a:gs pos="2917">
                    <a:schemeClr val="tx1"/>
                  </a:gs>
                  <a:gs pos="30000">
                    <a:schemeClr val="tx1"/>
                  </a:gs>
                </a:gsLst>
                <a:lin ang="5400000" scaled="0"/>
              </a:gradFill>
            </a:endParaRPr>
          </a:p>
        </p:txBody>
      </p:sp>
      <p:sp>
        <p:nvSpPr>
          <p:cNvPr id="38" name="TextBox 37"/>
          <p:cNvSpPr txBox="1"/>
          <p:nvPr/>
        </p:nvSpPr>
        <p:spPr>
          <a:xfrm>
            <a:off x="6117336" y="3719846"/>
            <a:ext cx="4204421" cy="2419124"/>
          </a:xfrm>
          <a:prstGeom prst="rect">
            <a:avLst/>
          </a:prstGeom>
          <a:noFill/>
        </p:spPr>
        <p:txBody>
          <a:bodyPr wrap="none" lIns="182880" tIns="146304" rIns="182880" bIns="146304" rtlCol="0">
            <a:spAutoFit/>
          </a:bodyPr>
          <a:lstStyle/>
          <a:p>
            <a:pPr marL="342900" indent="-342900">
              <a:buFontTx/>
              <a:buChar char="-"/>
            </a:pPr>
            <a:r>
              <a:rPr lang="en-US" sz="2000" dirty="0" smtClean="0"/>
              <a:t>Four small (single core) servers</a:t>
            </a:r>
          </a:p>
          <a:p>
            <a:pPr marL="799705" lvl="1" indent="-342900">
              <a:buFontTx/>
              <a:buChar char="-"/>
            </a:pPr>
            <a:r>
              <a:rPr lang="en-US" sz="2000" dirty="0" smtClean="0"/>
              <a:t>$</a:t>
            </a:r>
            <a:r>
              <a:rPr lang="en-US" sz="2000" dirty="0"/>
              <a:t>230.40 / </a:t>
            </a:r>
            <a:r>
              <a:rPr lang="en-US" sz="2000" dirty="0" smtClean="0"/>
              <a:t>month</a:t>
            </a:r>
          </a:p>
          <a:p>
            <a:pPr marL="342900" indent="-342900">
              <a:buFontTx/>
              <a:buChar char="-"/>
            </a:pPr>
            <a:r>
              <a:rPr lang="en-US" sz="2000" dirty="0" smtClean="0"/>
              <a:t>SQL </a:t>
            </a:r>
            <a:r>
              <a:rPr lang="en-US" sz="2000" dirty="0"/>
              <a:t>Database – </a:t>
            </a:r>
            <a:r>
              <a:rPr lang="en-US" sz="2000" dirty="0" smtClean="0"/>
              <a:t>10GB</a:t>
            </a:r>
          </a:p>
          <a:p>
            <a:pPr marL="799705" lvl="1" indent="-342900">
              <a:buFontTx/>
              <a:buChar char="-"/>
            </a:pPr>
            <a:r>
              <a:rPr lang="en-US" sz="2000" dirty="0" smtClean="0"/>
              <a:t>$45.96 </a:t>
            </a:r>
            <a:r>
              <a:rPr lang="en-US" sz="2000" dirty="0"/>
              <a:t>/ </a:t>
            </a:r>
            <a:r>
              <a:rPr lang="en-US" sz="2000" dirty="0" smtClean="0"/>
              <a:t>month</a:t>
            </a:r>
          </a:p>
          <a:p>
            <a:pPr marL="799705" lvl="1" indent="-342900">
              <a:buFontTx/>
              <a:buChar char="-"/>
            </a:pPr>
            <a:endParaRPr lang="en-US" sz="2000" dirty="0"/>
          </a:p>
          <a:p>
            <a:r>
              <a:rPr lang="en-US" sz="2000" b="1" dirty="0"/>
              <a:t>Total: About $276.36 / month</a:t>
            </a:r>
            <a:endParaRPr lang="en-US" sz="2000" dirty="0"/>
          </a:p>
          <a:p>
            <a:pPr>
              <a:lnSpc>
                <a:spcPct val="90000"/>
              </a:lnSpc>
            </a:pPr>
            <a:endParaRPr lang="en-US" sz="2000" dirty="0" smtClean="0">
              <a:gradFill>
                <a:gsLst>
                  <a:gs pos="2917">
                    <a:schemeClr val="tx1"/>
                  </a:gs>
                  <a:gs pos="30000">
                    <a:schemeClr val="tx1"/>
                  </a:gs>
                </a:gsLst>
                <a:lin ang="5400000" scaled="0"/>
              </a:gradFill>
            </a:endParaRPr>
          </a:p>
        </p:txBody>
      </p:sp>
      <p:sp>
        <p:nvSpPr>
          <p:cNvPr id="3" name="Flowchart: Magnetic Disk 2"/>
          <p:cNvSpPr/>
          <p:nvPr/>
        </p:nvSpPr>
        <p:spPr bwMode="auto">
          <a:xfrm>
            <a:off x="3688080" y="4763495"/>
            <a:ext cx="1133856" cy="1285614"/>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db</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931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088" y="74423"/>
            <a:ext cx="5388737" cy="899665"/>
          </a:xfrm>
        </p:spPr>
        <p:txBody>
          <a:bodyPr/>
          <a:lstStyle/>
          <a:p>
            <a:r>
              <a:rPr lang="en-US" dirty="0" smtClean="0"/>
              <a:t>Scenario #4: Mobile Services</a:t>
            </a:r>
            <a:endParaRPr lang="en-US" dirty="0"/>
          </a:p>
        </p:txBody>
      </p:sp>
      <p:grpSp>
        <p:nvGrpSpPr>
          <p:cNvPr id="4" name="Group 3"/>
          <p:cNvGrpSpPr/>
          <p:nvPr/>
        </p:nvGrpSpPr>
        <p:grpSpPr>
          <a:xfrm>
            <a:off x="2944368" y="2901696"/>
            <a:ext cx="2468880" cy="3694176"/>
            <a:chOff x="4724400" y="2901696"/>
            <a:chExt cx="2468880" cy="3694176"/>
          </a:xfrm>
        </p:grpSpPr>
        <p:sp>
          <p:nvSpPr>
            <p:cNvPr id="7" name="Rectangle 6"/>
            <p:cNvSpPr/>
            <p:nvPr/>
          </p:nvSpPr>
          <p:spPr bwMode="auto">
            <a:xfrm>
              <a:off x="5153230" y="3291840"/>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API</a:t>
              </a:r>
            </a:p>
          </p:txBody>
        </p:sp>
        <p:sp>
          <p:nvSpPr>
            <p:cNvPr id="6" name="Rectangle 5"/>
            <p:cNvSpPr/>
            <p:nvPr/>
          </p:nvSpPr>
          <p:spPr bwMode="auto">
            <a:xfrm>
              <a:off x="4724400" y="2901696"/>
              <a:ext cx="2468880" cy="3694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Windows Azure</a:t>
              </a:r>
            </a:p>
          </p:txBody>
        </p:sp>
        <p:sp>
          <p:nvSpPr>
            <p:cNvPr id="40" name="Rectangle 39"/>
            <p:cNvSpPr/>
            <p:nvPr/>
          </p:nvSpPr>
          <p:spPr bwMode="auto">
            <a:xfrm>
              <a:off x="6124486" y="3291840"/>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API</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5153230" y="3902662"/>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API</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6124486" y="3902662"/>
              <a:ext cx="857426" cy="5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API</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609600" y="67056"/>
            <a:ext cx="6038088" cy="3118598"/>
            <a:chOff x="2389632" y="67056"/>
            <a:chExt cx="6038088" cy="3118598"/>
          </a:xfrm>
        </p:grpSpPr>
        <p:grpSp>
          <p:nvGrpSpPr>
            <p:cNvPr id="10" name="Group 9"/>
            <p:cNvGrpSpPr/>
            <p:nvPr/>
          </p:nvGrpSpPr>
          <p:grpSpPr>
            <a:xfrm>
              <a:off x="3950208" y="219456"/>
              <a:ext cx="4017264" cy="932688"/>
              <a:chOff x="3950208" y="219456"/>
              <a:chExt cx="4017264" cy="932688"/>
            </a:xfrm>
          </p:grpSpPr>
          <p:sp>
            <p:nvSpPr>
              <p:cNvPr id="15" name="Rounded Rectangle 14"/>
              <p:cNvSpPr/>
              <p:nvPr/>
            </p:nvSpPr>
            <p:spPr bwMode="auto">
              <a:xfrm>
                <a:off x="3950208"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6" name="Rounded Rectangle 15"/>
              <p:cNvSpPr/>
              <p:nvPr/>
            </p:nvSpPr>
            <p:spPr bwMode="auto">
              <a:xfrm>
                <a:off x="4102608"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7" name="Rounded Rectangle 16"/>
              <p:cNvSpPr/>
              <p:nvPr/>
            </p:nvSpPr>
            <p:spPr bwMode="auto">
              <a:xfrm>
                <a:off x="4255008"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8" name="Rounded Rectangle 17"/>
              <p:cNvSpPr/>
              <p:nvPr/>
            </p:nvSpPr>
            <p:spPr bwMode="auto">
              <a:xfrm>
                <a:off x="4407408"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19" name="Rounded Rectangle 18"/>
              <p:cNvSpPr/>
              <p:nvPr/>
            </p:nvSpPr>
            <p:spPr bwMode="auto">
              <a:xfrm>
                <a:off x="5315712"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0" name="Rounded Rectangle 19"/>
              <p:cNvSpPr/>
              <p:nvPr/>
            </p:nvSpPr>
            <p:spPr bwMode="auto">
              <a:xfrm>
                <a:off x="5468112"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1" name="Rounded Rectangle 20"/>
              <p:cNvSpPr/>
              <p:nvPr/>
            </p:nvSpPr>
            <p:spPr bwMode="auto">
              <a:xfrm>
                <a:off x="5620512"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2" name="Rounded Rectangle 21"/>
              <p:cNvSpPr/>
              <p:nvPr/>
            </p:nvSpPr>
            <p:spPr bwMode="auto">
              <a:xfrm>
                <a:off x="5772912"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3" name="Rounded Rectangle 22"/>
              <p:cNvSpPr/>
              <p:nvPr/>
            </p:nvSpPr>
            <p:spPr bwMode="auto">
              <a:xfrm>
                <a:off x="6681216" y="2194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4" name="Rounded Rectangle 23"/>
              <p:cNvSpPr/>
              <p:nvPr/>
            </p:nvSpPr>
            <p:spPr bwMode="auto">
              <a:xfrm>
                <a:off x="6833616" y="3718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5" name="Rounded Rectangle 24"/>
              <p:cNvSpPr/>
              <p:nvPr/>
            </p:nvSpPr>
            <p:spPr bwMode="auto">
              <a:xfrm>
                <a:off x="6986016" y="5242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sp>
            <p:nvSpPr>
              <p:cNvPr id="26" name="Rounded Rectangle 25"/>
              <p:cNvSpPr/>
              <p:nvPr/>
            </p:nvSpPr>
            <p:spPr bwMode="auto">
              <a:xfrm>
                <a:off x="7138416" y="676656"/>
                <a:ext cx="829056" cy="47548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chemeClr val="accent6"/>
                    </a:solidFill>
                    <a:ea typeface="Segoe UI" pitchFamily="34" charset="0"/>
                    <a:cs typeface="Segoe UI" pitchFamily="34" charset="0"/>
                  </a:rPr>
                  <a:t>iPAD</a:t>
                </a:r>
                <a:endParaRPr lang="en-US" sz="1400" dirty="0" smtClean="0">
                  <a:solidFill>
                    <a:schemeClr val="accent6"/>
                  </a:solidFill>
                  <a:ea typeface="Segoe UI" pitchFamily="34" charset="0"/>
                  <a:cs typeface="Segoe UI" pitchFamily="34" charset="0"/>
                </a:endParaRPr>
              </a:p>
            </p:txBody>
          </p:sp>
        </p:grpSp>
        <p:sp>
          <p:nvSpPr>
            <p:cNvPr id="11" name="Down Arrow 10"/>
            <p:cNvSpPr/>
            <p:nvPr/>
          </p:nvSpPr>
          <p:spPr bwMode="auto">
            <a:xfrm rot="20559229">
              <a:off x="4912986" y="1182237"/>
              <a:ext cx="384048" cy="195168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Down Arrow 11"/>
            <p:cNvSpPr/>
            <p:nvPr/>
          </p:nvSpPr>
          <p:spPr bwMode="auto">
            <a:xfrm>
              <a:off x="5730240" y="1237488"/>
              <a:ext cx="384048" cy="188976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Down Arrow 12"/>
            <p:cNvSpPr/>
            <p:nvPr/>
          </p:nvSpPr>
          <p:spPr bwMode="auto">
            <a:xfrm rot="2347519">
              <a:off x="7085551" y="1033447"/>
              <a:ext cx="384048" cy="215220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389632" y="67056"/>
              <a:ext cx="6038088" cy="121794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Customers</a:t>
              </a:r>
            </a:p>
            <a:p>
              <a:pP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in field</a:t>
              </a:r>
            </a:p>
          </p:txBody>
        </p:sp>
      </p:grpSp>
      <p:grpSp>
        <p:nvGrpSpPr>
          <p:cNvPr id="31" name="Group 30"/>
          <p:cNvGrpSpPr/>
          <p:nvPr/>
        </p:nvGrpSpPr>
        <p:grpSpPr>
          <a:xfrm>
            <a:off x="425196" y="2767584"/>
            <a:ext cx="2878836" cy="3828287"/>
            <a:chOff x="425196" y="2767584"/>
            <a:chExt cx="2878836" cy="3828287"/>
          </a:xfrm>
        </p:grpSpPr>
        <p:sp>
          <p:nvSpPr>
            <p:cNvPr id="32" name="Rectangle 31"/>
            <p:cNvSpPr/>
            <p:nvPr/>
          </p:nvSpPr>
          <p:spPr bwMode="auto">
            <a:xfrm>
              <a:off x="749808" y="3822192"/>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9808" y="4727448"/>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749808" y="5632704"/>
              <a:ext cx="1414272" cy="7559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Customer SQL</a:t>
              </a:r>
              <a:endParaRPr lang="en-US"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25196" y="2767584"/>
              <a:ext cx="1946148" cy="382828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accent6"/>
                  </a:solidFill>
                  <a:ea typeface="Segoe UI" pitchFamily="34" charset="0"/>
                  <a:cs typeface="Segoe UI" pitchFamily="34" charset="0"/>
                </a:rPr>
                <a:t>Each customer’s datacenter</a:t>
              </a:r>
            </a:p>
          </p:txBody>
        </p:sp>
        <p:sp>
          <p:nvSpPr>
            <p:cNvPr id="36" name="Down Arrow 35"/>
            <p:cNvSpPr/>
            <p:nvPr/>
          </p:nvSpPr>
          <p:spPr bwMode="auto">
            <a:xfrm rot="16200000">
              <a:off x="2435352" y="4190999"/>
              <a:ext cx="755904" cy="981456"/>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7" name="TextBox 36"/>
          <p:cNvSpPr txBox="1"/>
          <p:nvPr/>
        </p:nvSpPr>
        <p:spPr>
          <a:xfrm>
            <a:off x="6187440" y="1561764"/>
            <a:ext cx="5273623" cy="3287054"/>
          </a:xfrm>
          <a:prstGeom prst="rect">
            <a:avLst/>
          </a:prstGeom>
          <a:noFill/>
        </p:spPr>
        <p:txBody>
          <a:bodyPr wrap="none" lIns="182880" tIns="146304" rIns="182880" bIns="146304" rtlCol="0">
            <a:spAutoFit/>
          </a:bodyPr>
          <a:lstStyle/>
          <a:p>
            <a:pPr marL="342900" indent="-342900">
              <a:lnSpc>
                <a:spcPct val="90000"/>
              </a:lnSpc>
              <a:buFontTx/>
              <a:buChar char="-"/>
            </a:pPr>
            <a:r>
              <a:rPr lang="en-US" sz="2400" dirty="0" smtClean="0">
                <a:gradFill>
                  <a:gsLst>
                    <a:gs pos="2917">
                      <a:schemeClr val="tx1"/>
                    </a:gs>
                    <a:gs pos="30000">
                      <a:schemeClr val="tx1"/>
                    </a:gs>
                  </a:gsLst>
                  <a:lin ang="5400000" scaled="0"/>
                </a:gradFill>
              </a:rPr>
              <a:t>More work to migrate code, data</a:t>
            </a:r>
          </a:p>
          <a:p>
            <a:pPr marL="342900" indent="-342900">
              <a:lnSpc>
                <a:spcPct val="90000"/>
              </a:lnSpc>
              <a:buFontTx/>
              <a:buChar char="-"/>
            </a:pPr>
            <a:r>
              <a:rPr lang="en-US" sz="2400" dirty="0" smtClean="0">
                <a:gradFill>
                  <a:gsLst>
                    <a:gs pos="2917">
                      <a:schemeClr val="tx1"/>
                    </a:gs>
                    <a:gs pos="30000">
                      <a:schemeClr val="tx1"/>
                    </a:gs>
                  </a:gsLst>
                  <a:lin ang="5400000" scaled="0"/>
                </a:gradFill>
              </a:rPr>
              <a:t>Simple data models only</a:t>
            </a:r>
          </a:p>
          <a:p>
            <a:pPr marL="342900" indent="-342900">
              <a:lnSpc>
                <a:spcPct val="90000"/>
              </a:lnSpc>
              <a:buFontTx/>
              <a:buChar char="-"/>
            </a:pPr>
            <a:r>
              <a:rPr lang="en-US" sz="2400" dirty="0" smtClean="0">
                <a:gradFill>
                  <a:gsLst>
                    <a:gs pos="2917">
                      <a:schemeClr val="tx1"/>
                    </a:gs>
                    <a:gs pos="30000">
                      <a:schemeClr val="tx1"/>
                    </a:gs>
                  </a:gsLst>
                  <a:lin ang="5400000" scaled="0"/>
                </a:gradFill>
              </a:rPr>
              <a:t>Can easily scale horizontally</a:t>
            </a:r>
          </a:p>
          <a:p>
            <a:pPr marL="342900" indent="-342900">
              <a:lnSpc>
                <a:spcPct val="90000"/>
              </a:lnSpc>
              <a:buFontTx/>
              <a:buChar char="-"/>
            </a:pPr>
            <a:r>
              <a:rPr lang="en-US" sz="2400" dirty="0" smtClean="0">
                <a:gradFill>
                  <a:gsLst>
                    <a:gs pos="2917">
                      <a:schemeClr val="tx1"/>
                    </a:gs>
                    <a:gs pos="30000">
                      <a:schemeClr val="tx1"/>
                    </a:gs>
                  </a:gsLst>
                  <a:lin ang="5400000" scaled="0"/>
                </a:gradFill>
              </a:rPr>
              <a:t>No management of servers</a:t>
            </a:r>
          </a:p>
          <a:p>
            <a:pPr marL="342900" indent="-342900">
              <a:lnSpc>
                <a:spcPct val="90000"/>
              </a:lnSpc>
              <a:buFontTx/>
              <a:buChar char="-"/>
            </a:pPr>
            <a:r>
              <a:rPr lang="en-US" sz="2400" dirty="0" smtClean="0">
                <a:gradFill>
                  <a:gsLst>
                    <a:gs pos="2917">
                      <a:schemeClr val="tx1"/>
                    </a:gs>
                    <a:gs pos="30000">
                      <a:schemeClr val="tx1"/>
                    </a:gs>
                  </a:gsLst>
                  <a:lin ang="5400000" scaled="0"/>
                </a:gradFill>
              </a:rPr>
              <a:t>Auto-scaling by load through day</a:t>
            </a:r>
          </a:p>
          <a:p>
            <a:pPr marL="342900" indent="-342900">
              <a:lnSpc>
                <a:spcPct val="90000"/>
              </a:lnSpc>
              <a:buFontTx/>
              <a:buChar char="-"/>
            </a:pPr>
            <a:r>
              <a:rPr lang="en-US" sz="2400" dirty="0" smtClean="0">
                <a:gradFill>
                  <a:gsLst>
                    <a:gs pos="2917">
                      <a:schemeClr val="tx1"/>
                    </a:gs>
                    <a:gs pos="30000">
                      <a:schemeClr val="tx1"/>
                    </a:gs>
                  </a:gsLst>
                  <a:lin ang="5400000" scaled="0"/>
                </a:gradFill>
              </a:rPr>
              <a:t>Auto creates REST façade on data</a:t>
            </a:r>
          </a:p>
          <a:p>
            <a:pPr marL="342900" indent="-342900">
              <a:lnSpc>
                <a:spcPct val="90000"/>
              </a:lnSpc>
              <a:buFontTx/>
              <a:buChar char="-"/>
            </a:pPr>
            <a:r>
              <a:rPr lang="en-US" sz="2400" dirty="0" smtClean="0">
                <a:gradFill>
                  <a:gsLst>
                    <a:gs pos="2917">
                      <a:schemeClr val="tx1"/>
                    </a:gs>
                    <a:gs pos="30000">
                      <a:schemeClr val="tx1"/>
                    </a:gs>
                  </a:gsLst>
                  <a:lin ang="5400000" scaled="0"/>
                </a:gradFill>
              </a:rPr>
              <a:t>Native client data SDKs</a:t>
            </a:r>
          </a:p>
          <a:p>
            <a:pPr marL="342900" indent="-342900">
              <a:lnSpc>
                <a:spcPct val="90000"/>
              </a:lnSpc>
              <a:buFontTx/>
              <a:buChar char="-"/>
            </a:pPr>
            <a:r>
              <a:rPr lang="en-US" sz="2400" dirty="0" smtClean="0">
                <a:gradFill>
                  <a:gsLst>
                    <a:gs pos="2917">
                      <a:schemeClr val="tx1"/>
                    </a:gs>
                    <a:gs pos="30000">
                      <a:schemeClr val="tx1"/>
                    </a:gs>
                  </a:gsLst>
                  <a:lin ang="5400000" scaled="0"/>
                </a:gradFill>
              </a:rPr>
              <a:t>Have to update app</a:t>
            </a:r>
          </a:p>
          <a:p>
            <a:pPr marL="342900" indent="-342900">
              <a:lnSpc>
                <a:spcPct val="90000"/>
              </a:lnSpc>
              <a:buFontTx/>
              <a:buChar char="-"/>
            </a:pPr>
            <a:endParaRPr lang="en-US" sz="2400" dirty="0" smtClean="0">
              <a:gradFill>
                <a:gsLst>
                  <a:gs pos="2917">
                    <a:schemeClr val="tx1"/>
                  </a:gs>
                  <a:gs pos="30000">
                    <a:schemeClr val="tx1"/>
                  </a:gs>
                </a:gsLst>
                <a:lin ang="5400000" scaled="0"/>
              </a:gradFill>
            </a:endParaRPr>
          </a:p>
        </p:txBody>
      </p:sp>
      <p:sp>
        <p:nvSpPr>
          <p:cNvPr id="38" name="TextBox 37"/>
          <p:cNvSpPr txBox="1"/>
          <p:nvPr/>
        </p:nvSpPr>
        <p:spPr>
          <a:xfrm>
            <a:off x="6156960" y="4578096"/>
            <a:ext cx="3935436" cy="2419124"/>
          </a:xfrm>
          <a:prstGeom prst="rect">
            <a:avLst/>
          </a:prstGeom>
          <a:noFill/>
        </p:spPr>
        <p:txBody>
          <a:bodyPr wrap="none" lIns="182880" tIns="146304" rIns="182880" bIns="146304" rtlCol="0">
            <a:spAutoFit/>
          </a:bodyPr>
          <a:lstStyle/>
          <a:p>
            <a:pPr marL="342900" indent="-342900">
              <a:buFontTx/>
              <a:buChar char="-"/>
            </a:pPr>
            <a:r>
              <a:rPr lang="en-US" sz="2000" dirty="0" smtClean="0"/>
              <a:t>Four units</a:t>
            </a:r>
          </a:p>
          <a:p>
            <a:pPr marL="799705" lvl="1" indent="-342900">
              <a:buFontTx/>
              <a:buChar char="-"/>
            </a:pPr>
            <a:r>
              <a:rPr lang="en-US" sz="2000" dirty="0" smtClean="0"/>
              <a:t>$100.00 </a:t>
            </a:r>
            <a:r>
              <a:rPr lang="en-US" sz="2000" dirty="0"/>
              <a:t>/ </a:t>
            </a:r>
            <a:r>
              <a:rPr lang="en-US" sz="2000" dirty="0" smtClean="0"/>
              <a:t>month</a:t>
            </a:r>
          </a:p>
          <a:p>
            <a:pPr marL="342900" indent="-342900">
              <a:buFontTx/>
              <a:buChar char="-"/>
            </a:pPr>
            <a:r>
              <a:rPr lang="en-US" sz="2000" dirty="0" smtClean="0"/>
              <a:t>SQL </a:t>
            </a:r>
            <a:r>
              <a:rPr lang="en-US" sz="2000" dirty="0"/>
              <a:t>Database – </a:t>
            </a:r>
            <a:r>
              <a:rPr lang="en-US" sz="2000" dirty="0" smtClean="0"/>
              <a:t>10GB</a:t>
            </a:r>
          </a:p>
          <a:p>
            <a:pPr marL="799705" lvl="1" indent="-342900">
              <a:buFontTx/>
              <a:buChar char="-"/>
            </a:pPr>
            <a:r>
              <a:rPr lang="en-US" sz="2000" dirty="0" smtClean="0"/>
              <a:t>$45.96 </a:t>
            </a:r>
            <a:r>
              <a:rPr lang="en-US" sz="2000" dirty="0"/>
              <a:t>/ </a:t>
            </a:r>
            <a:r>
              <a:rPr lang="en-US" sz="2000" dirty="0" smtClean="0"/>
              <a:t>month</a:t>
            </a:r>
          </a:p>
          <a:p>
            <a:pPr marL="799705" lvl="1" indent="-342900">
              <a:buFontTx/>
              <a:buChar char="-"/>
            </a:pPr>
            <a:endParaRPr lang="en-US" sz="2000" dirty="0"/>
          </a:p>
          <a:p>
            <a:r>
              <a:rPr lang="en-US" sz="2000" b="1" dirty="0"/>
              <a:t>Total: About </a:t>
            </a:r>
            <a:r>
              <a:rPr lang="en-US" sz="2000" b="1" dirty="0" smtClean="0"/>
              <a:t>$145.96 </a:t>
            </a:r>
            <a:r>
              <a:rPr lang="en-US" sz="2000" b="1" dirty="0"/>
              <a:t>/ month</a:t>
            </a:r>
            <a:endParaRPr lang="en-US" sz="2000" dirty="0"/>
          </a:p>
          <a:p>
            <a:pPr>
              <a:lnSpc>
                <a:spcPct val="90000"/>
              </a:lnSpc>
            </a:pPr>
            <a:endParaRPr lang="en-US" sz="2000" dirty="0" smtClean="0">
              <a:gradFill>
                <a:gsLst>
                  <a:gs pos="2917">
                    <a:schemeClr val="tx1"/>
                  </a:gs>
                  <a:gs pos="30000">
                    <a:schemeClr val="tx1"/>
                  </a:gs>
                </a:gsLst>
                <a:lin ang="5400000" scaled="0"/>
              </a:gradFill>
            </a:endParaRPr>
          </a:p>
        </p:txBody>
      </p:sp>
      <p:sp>
        <p:nvSpPr>
          <p:cNvPr id="3" name="Flowchart: Magnetic Disk 2"/>
          <p:cNvSpPr/>
          <p:nvPr/>
        </p:nvSpPr>
        <p:spPr bwMode="auto">
          <a:xfrm>
            <a:off x="3688080" y="4763495"/>
            <a:ext cx="1133856" cy="1285614"/>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SQL</a:t>
            </a:r>
          </a:p>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db</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5372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way would you go?</a:t>
            </a:r>
            <a:endParaRPr lang="en-US" dirty="0"/>
          </a:p>
        </p:txBody>
      </p:sp>
      <p:graphicFrame>
        <p:nvGraphicFramePr>
          <p:cNvPr id="4" name="Diagram 3"/>
          <p:cNvGraphicFramePr/>
          <p:nvPr>
            <p:extLst>
              <p:ext uri="{D42A27DB-BD31-4B8C-83A1-F6EECF244321}">
                <p14:modId xmlns:p14="http://schemas.microsoft.com/office/powerpoint/2010/main" val="624789032"/>
              </p:ext>
            </p:extLst>
          </p:nvPr>
        </p:nvGraphicFramePr>
        <p:xfrm>
          <a:off x="269169" y="1189177"/>
          <a:ext cx="11650488" cy="3277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p:cNvSpPr/>
          <p:nvPr/>
        </p:nvSpPr>
        <p:spPr bwMode="auto">
          <a:xfrm>
            <a:off x="6916615" y="3974122"/>
            <a:ext cx="1066800" cy="153572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9389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269170" y="258705"/>
            <a:ext cx="9856549" cy="801469"/>
          </a:xfrm>
          <a:solidFill>
            <a:schemeClr val="tx2"/>
          </a:solidFill>
        </p:spPr>
        <p:txBody>
          <a:bodyPr/>
          <a:lstStyle/>
          <a:p>
            <a:r>
              <a:rPr lang="en-US" dirty="0" smtClean="0">
                <a:solidFill>
                  <a:schemeClr val="bg1"/>
                </a:solidFill>
              </a:rPr>
              <a:t>HANDS-ON LAB</a:t>
            </a:r>
            <a:r>
              <a:rPr lang="en-US" dirty="0">
                <a:solidFill>
                  <a:schemeClr val="bg1"/>
                </a:solidFill>
              </a:rPr>
              <a:t/>
            </a:r>
            <a:br>
              <a:rPr lang="en-US" dirty="0">
                <a:solidFill>
                  <a:schemeClr val="bg1"/>
                </a:solidFill>
              </a:rPr>
            </a:br>
            <a:endParaRPr lang="en-US" dirty="0">
              <a:solidFill>
                <a:schemeClr val="bg1"/>
              </a:solidFill>
            </a:endParaRPr>
          </a:p>
        </p:txBody>
      </p:sp>
      <p:sp>
        <p:nvSpPr>
          <p:cNvPr id="2" name="Rectangle 1"/>
          <p:cNvSpPr/>
          <p:nvPr/>
        </p:nvSpPr>
        <p:spPr bwMode="auto">
          <a:xfrm>
            <a:off x="3420648" y="1325221"/>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01-SetupVS2013SQLVM</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Create a development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Virtual Machine</a:t>
            </a:r>
          </a:p>
        </p:txBody>
      </p:sp>
      <p:sp>
        <p:nvSpPr>
          <p:cNvPr id="5" name="Rectangle 4"/>
          <p:cNvSpPr/>
          <p:nvPr/>
        </p:nvSpPr>
        <p:spPr bwMode="auto">
          <a:xfrm>
            <a:off x="3420648" y="2729952"/>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02-AzureStorageLab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Move an On-Premises Web Site’s Assets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to Windows Azure Storage</a:t>
            </a:r>
          </a:p>
        </p:txBody>
      </p:sp>
      <p:sp>
        <p:nvSpPr>
          <p:cNvPr id="6" name="Rectangle 5"/>
          <p:cNvSpPr/>
          <p:nvPr/>
        </p:nvSpPr>
        <p:spPr bwMode="auto">
          <a:xfrm>
            <a:off x="545718" y="4134684"/>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03-MigratingDatabaseToSQLDatabae</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Migrate an On-Premises SQL Server Database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to a Windows Azure SQL Database</a:t>
            </a:r>
          </a:p>
        </p:txBody>
      </p:sp>
      <p:sp>
        <p:nvSpPr>
          <p:cNvPr id="9" name="Rectangle 8"/>
          <p:cNvSpPr/>
          <p:nvPr/>
        </p:nvSpPr>
        <p:spPr bwMode="auto">
          <a:xfrm>
            <a:off x="6295578" y="4134683"/>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03-MigratingDBtoSQLVM</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Migrate an On-Premises SQL Server Database to a Windows Azure VM with SQL Server</a:t>
            </a:r>
          </a:p>
        </p:txBody>
      </p:sp>
      <p:sp>
        <p:nvSpPr>
          <p:cNvPr id="11" name="Rectangle 10"/>
          <p:cNvSpPr/>
          <p:nvPr/>
        </p:nvSpPr>
        <p:spPr bwMode="auto">
          <a:xfrm>
            <a:off x="3420648" y="5539414"/>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04-MigratingAWebSiteToWindowsAzureWebSite</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Move an On-Premises Web Site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to a Windows Azure Web Site</a:t>
            </a:r>
          </a:p>
        </p:txBody>
      </p:sp>
      <p:cxnSp>
        <p:nvCxnSpPr>
          <p:cNvPr id="14" name="Straight Arrow Connector 13"/>
          <p:cNvCxnSpPr>
            <a:stCxn id="2" idx="2"/>
            <a:endCxn id="5" idx="0"/>
          </p:cNvCxnSpPr>
          <p:nvPr/>
        </p:nvCxnSpPr>
        <p:spPr>
          <a:xfrm>
            <a:off x="6094412" y="2332381"/>
            <a:ext cx="0" cy="397571"/>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5" idx="2"/>
            <a:endCxn id="6" idx="0"/>
          </p:cNvCxnSpPr>
          <p:nvPr/>
        </p:nvCxnSpPr>
        <p:spPr>
          <a:xfrm rot="5400000">
            <a:off x="4458161" y="2498433"/>
            <a:ext cx="397572"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5" idx="2"/>
            <a:endCxn id="9" idx="0"/>
          </p:cNvCxnSpPr>
          <p:nvPr/>
        </p:nvCxnSpPr>
        <p:spPr>
          <a:xfrm rot="16200000" flipH="1">
            <a:off x="7333092" y="2498432"/>
            <a:ext cx="397571"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6" idx="2"/>
            <a:endCxn id="11" idx="0"/>
          </p:cNvCxnSpPr>
          <p:nvPr/>
        </p:nvCxnSpPr>
        <p:spPr>
          <a:xfrm rot="16200000" flipH="1">
            <a:off x="4458162" y="3903164"/>
            <a:ext cx="397570"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9" idx="2"/>
            <a:endCxn id="11" idx="0"/>
          </p:cNvCxnSpPr>
          <p:nvPr/>
        </p:nvCxnSpPr>
        <p:spPr>
          <a:xfrm rot="5400000">
            <a:off x="7333092" y="3903163"/>
            <a:ext cx="397571"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59993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6147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949696" y="3410664"/>
            <a:ext cx="5374871" cy="899665"/>
          </a:xfrm>
        </p:spPr>
        <p:txBody>
          <a:bodyPr/>
          <a:lstStyle/>
          <a:p>
            <a:pPr lvl="0"/>
            <a:r>
              <a:rPr lang="en-US" sz="8000" dirty="0" smtClean="0">
                <a:solidFill>
                  <a:schemeClr val="bg1">
                    <a:lumMod val="95000"/>
                  </a:schemeClr>
                </a:solidFill>
              </a:rPr>
              <a:t>Test it!</a:t>
            </a:r>
            <a:endParaRPr lang="en-US" sz="8000" dirty="0">
              <a:solidFill>
                <a:schemeClr val="bg1">
                  <a:lumMod val="95000"/>
                </a:schemeClr>
              </a:solidFill>
            </a:endParaRPr>
          </a:p>
        </p:txBody>
      </p:sp>
    </p:spTree>
    <p:extLst>
      <p:ext uri="{BB962C8B-B14F-4D97-AF65-F5344CB8AC3E}">
        <p14:creationId xmlns:p14="http://schemas.microsoft.com/office/powerpoint/2010/main" val="25711048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smtClean="0"/>
          </a:p>
        </p:txBody>
      </p:sp>
      <p:sp>
        <p:nvSpPr>
          <p:cNvPr id="3" name="Title 2"/>
          <p:cNvSpPr>
            <a:spLocks noGrp="1"/>
          </p:cNvSpPr>
          <p:nvPr>
            <p:ph type="title"/>
          </p:nvPr>
        </p:nvSpPr>
        <p:spPr/>
        <p:txBody>
          <a:bodyPr/>
          <a:lstStyle/>
          <a:p>
            <a:pPr lvl="0"/>
            <a:r>
              <a:rPr lang="en-US" dirty="0" smtClean="0"/>
              <a:t>Open Standards</a:t>
            </a:r>
            <a:endParaRPr lang="en-US" dirty="0"/>
          </a:p>
        </p:txBody>
      </p:sp>
    </p:spTree>
    <p:extLst>
      <p:ext uri="{BB962C8B-B14F-4D97-AF65-F5344CB8AC3E}">
        <p14:creationId xmlns:p14="http://schemas.microsoft.com/office/powerpoint/2010/main" val="9952603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smtClean="0"/>
          </a:p>
        </p:txBody>
      </p:sp>
      <p:sp>
        <p:nvSpPr>
          <p:cNvPr id="3" name="Title 2"/>
          <p:cNvSpPr>
            <a:spLocks noGrp="1"/>
          </p:cNvSpPr>
          <p:nvPr>
            <p:ph type="title"/>
          </p:nvPr>
        </p:nvSpPr>
        <p:spPr/>
        <p:txBody>
          <a:bodyPr/>
          <a:lstStyle/>
          <a:p>
            <a:pPr lvl="0"/>
            <a:r>
              <a:rPr lang="en-US" dirty="0" smtClean="0"/>
              <a:t>BYOD</a:t>
            </a:r>
            <a:endParaRPr lang="en-US" dirty="0"/>
          </a:p>
        </p:txBody>
      </p:sp>
    </p:spTree>
    <p:extLst>
      <p:ext uri="{BB962C8B-B14F-4D97-AF65-F5344CB8AC3E}">
        <p14:creationId xmlns:p14="http://schemas.microsoft.com/office/powerpoint/2010/main" val="40548299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rot="3444716">
            <a:off x="166138" y="2104808"/>
            <a:ext cx="5101320" cy="899665"/>
          </a:xfrm>
        </p:spPr>
        <p:txBody>
          <a:bodyPr/>
          <a:lstStyle/>
          <a:p>
            <a:pPr lvl="0"/>
            <a:r>
              <a:rPr lang="en-US" dirty="0" smtClean="0"/>
              <a:t>Services Based</a:t>
            </a:r>
            <a:endParaRPr lang="en-US" dirty="0"/>
          </a:p>
        </p:txBody>
      </p:sp>
    </p:spTree>
    <p:extLst>
      <p:ext uri="{BB962C8B-B14F-4D97-AF65-F5344CB8AC3E}">
        <p14:creationId xmlns:p14="http://schemas.microsoft.com/office/powerpoint/2010/main" val="27884697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solidFill>
                  <a:schemeClr val="bg1"/>
                </a:solidFill>
              </a:rPr>
              <a:t>Dynamic &amp; </a:t>
            </a:r>
            <a:br>
              <a:rPr lang="en-US" dirty="0" smtClean="0">
                <a:solidFill>
                  <a:schemeClr val="bg1"/>
                </a:solidFill>
              </a:rPr>
            </a:br>
            <a:r>
              <a:rPr lang="en-US" dirty="0" smtClean="0">
                <a:solidFill>
                  <a:schemeClr val="bg1"/>
                </a:solidFill>
              </a:rPr>
              <a:t>Virtual Infrastructure</a:t>
            </a:r>
            <a:endParaRPr lang="en-US" dirty="0">
              <a:solidFill>
                <a:schemeClr val="bg1"/>
              </a:solidFill>
            </a:endParaRPr>
          </a:p>
        </p:txBody>
      </p:sp>
    </p:spTree>
    <p:extLst>
      <p:ext uri="{BB962C8B-B14F-4D97-AF65-F5344CB8AC3E}">
        <p14:creationId xmlns:p14="http://schemas.microsoft.com/office/powerpoint/2010/main" val="20468350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solidFill>
                  <a:schemeClr val="accent6"/>
                </a:solidFill>
              </a:rPr>
              <a:t>Multi-tenant Architecture</a:t>
            </a:r>
            <a:endParaRPr lang="en-US" dirty="0">
              <a:solidFill>
                <a:schemeClr val="accent6"/>
              </a:solidFill>
            </a:endParaRPr>
          </a:p>
        </p:txBody>
      </p:sp>
    </p:spTree>
    <p:extLst>
      <p:ext uri="{BB962C8B-B14F-4D97-AF65-F5344CB8AC3E}">
        <p14:creationId xmlns:p14="http://schemas.microsoft.com/office/powerpoint/2010/main" val="23018292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7.xml><?xml version="1.0" encoding="utf-8"?>
<p:tagLst xmlns:a="http://schemas.openxmlformats.org/drawingml/2006/main" xmlns:r="http://schemas.openxmlformats.org/officeDocument/2006/relationships" xmlns:p="http://schemas.openxmlformats.org/presentationml/2006/main">
  <p:tag name="TIMING" val="|.8|20.6|11.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6.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19.xml.rels><?xml version="1.0" encoding="UTF-8" standalone="yes"?>
<Relationships xmlns="http://schemas.openxmlformats.org/package/2006/relationships"><Relationship Id="rId1" Type="http://schemas.openxmlformats.org/officeDocument/2006/relationships/image" Target="../media/image1.png"/></Relationships>
</file>

<file path=ppt/theme/_rels/theme2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TR15_BO_CT_Template_16x9">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1_Accent Color Transition Slides">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14.xml><?xml version="1.0" encoding="utf-8"?>
<a:theme xmlns:a="http://schemas.openxmlformats.org/drawingml/2006/main" name="1_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15.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1.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TechEd2012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Accent Color Transition Slides">
  <a:themeElements>
    <a:clrScheme name="TechEd 2012 Windows Azure 16x9">
      <a:dk1>
        <a:srgbClr val="000000"/>
      </a:dk1>
      <a:lt1>
        <a:srgbClr val="FFFFFF"/>
      </a:lt1>
      <a:dk2>
        <a:srgbClr val="363535"/>
      </a:dk2>
      <a:lt2>
        <a:srgbClr val="878585"/>
      </a:lt2>
      <a:accent1>
        <a:srgbClr val="3397D3"/>
      </a:accent1>
      <a:accent2>
        <a:srgbClr val="E7B921"/>
      </a:accent2>
      <a:accent3>
        <a:srgbClr val="94C949"/>
      </a:accent3>
      <a:accent4>
        <a:srgbClr val="ED5326"/>
      </a:accent4>
      <a:accent5>
        <a:srgbClr val="3BBEB4"/>
      </a:accent5>
      <a:accent6>
        <a:srgbClr val="8E499C"/>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0" ma:contentTypeDescription="Create a new document." ma:contentTypeScope="" ma:versionID="8a5dbd9fd66acca66277113a5d7377c8">
  <xsd:schema xmlns:xsd="http://www.w3.org/2001/XMLSchema" xmlns:xs="http://www.w3.org/2001/XMLSchema" xmlns:p="http://schemas.microsoft.com/office/2006/metadata/properties" targetNamespace="http://schemas.microsoft.com/office/2006/metadata/properties" ma:root="true" ma:fieldsID="bc6a2b259f4c2e073cce92cc8c4bfd9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537DE6-0C9B-4EA4-AAA9-6D852B2A5847}"/>
</file>

<file path=customXml/itemProps2.xml><?xml version="1.0" encoding="utf-8"?>
<ds:datastoreItem xmlns:ds="http://schemas.openxmlformats.org/officeDocument/2006/customXml" ds:itemID="{608C7590-4838-4FDD-B304-651D11FD2E08}"/>
</file>

<file path=customXml/itemProps3.xml><?xml version="1.0" encoding="utf-8"?>
<ds:datastoreItem xmlns:ds="http://schemas.openxmlformats.org/officeDocument/2006/customXml" ds:itemID="{1406B869-0A3B-4A48-80EE-77CB3C7BFE0A}"/>
</file>

<file path=docProps/app.xml><?xml version="1.0" encoding="utf-8"?>
<Properties xmlns="http://schemas.openxmlformats.org/officeDocument/2006/extended-properties" xmlns:vt="http://schemas.openxmlformats.org/officeDocument/2006/docPropsVTypes">
  <Template>MS1444_Windows Azure Template 16x9_r08b</Template>
  <TotalTime>13320</TotalTime>
  <Words>2294</Words>
  <Application>Microsoft Office PowerPoint</Application>
  <PresentationFormat>Custom</PresentationFormat>
  <Paragraphs>530</Paragraphs>
  <Slides>35</Slides>
  <Notes>20</Notes>
  <HiddenSlides>0</HiddenSlides>
  <MMClips>0</MMClips>
  <ScaleCrop>false</ScaleCrop>
  <HeadingPairs>
    <vt:vector size="6" baseType="variant">
      <vt:variant>
        <vt:lpstr>Fonts Used</vt:lpstr>
      </vt:variant>
      <vt:variant>
        <vt:i4>8</vt:i4>
      </vt:variant>
      <vt:variant>
        <vt:lpstr>Theme</vt:lpstr>
      </vt:variant>
      <vt:variant>
        <vt:i4>22</vt:i4>
      </vt:variant>
      <vt:variant>
        <vt:lpstr>Slide Titles</vt:lpstr>
      </vt:variant>
      <vt:variant>
        <vt:i4>35</vt:i4>
      </vt:variant>
    </vt:vector>
  </HeadingPairs>
  <TitlesOfParts>
    <vt:vector size="65" baseType="lpstr">
      <vt:lpstr>Arial</vt:lpstr>
      <vt:lpstr>Consolas</vt:lpstr>
      <vt:lpstr>Segoe</vt:lpstr>
      <vt:lpstr>Segoe Light</vt:lpstr>
      <vt:lpstr>Segoe Semibold</vt:lpstr>
      <vt:lpstr>Segoe UI</vt:lpstr>
      <vt:lpstr>Segoe UI Light</vt:lpstr>
      <vt:lpstr>Wingdings</vt:lpstr>
      <vt:lpstr>MS1444_Windows Azure Template 16x9_r08b</vt:lpstr>
      <vt:lpstr>White with Consolas font for code slides</vt:lpstr>
      <vt:lpstr>US_CIO_Enterprise_Summit_Template_16x9_Blue</vt:lpstr>
      <vt:lpstr>1_MS1444_Windows Azure Template 16x9_r08b</vt:lpstr>
      <vt:lpstr>2_MS1444_Windows Azure Template 16x9_r08b</vt:lpstr>
      <vt:lpstr>3_MS1444_Windows Azure Template 16x9_r08b</vt:lpstr>
      <vt:lpstr>4_MS1444_Windows Azure Template 16x9_r08b</vt:lpstr>
      <vt:lpstr>TechEd2012_WindowsAzure_Template_16x9</vt:lpstr>
      <vt:lpstr>Accent Color Transition Slides</vt:lpstr>
      <vt:lpstr>Windows_Azure_DevCamp_16x9_Template - FINAL2</vt:lpstr>
      <vt:lpstr>TR15_BO_CT_Template_16x9</vt:lpstr>
      <vt:lpstr>1_Accent Color Transition Slides</vt:lpstr>
      <vt:lpstr>1_White with Consolas font for code slides</vt:lpstr>
      <vt:lpstr>1_US_CIO_Enterprise_Summit_Template_16x9_Blue</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1_Windows_Azure_DevCamp_16x9_Template - FINAL2</vt:lpstr>
      <vt:lpstr>10_MS1444_Windows Azure Template 16x9_r08b</vt:lpstr>
      <vt:lpstr>Azure_PPT_template 1</vt:lpstr>
      <vt:lpstr>A look at the Modern Principles</vt:lpstr>
      <vt:lpstr>PowerPoint Presentation</vt:lpstr>
      <vt:lpstr>PowerPoint Presentation</vt:lpstr>
      <vt:lpstr>Test it!</vt:lpstr>
      <vt:lpstr>Open Standards</vt:lpstr>
      <vt:lpstr>BYOD</vt:lpstr>
      <vt:lpstr>Services Based</vt:lpstr>
      <vt:lpstr>Dynamic &amp;  Virtual Infrastructure</vt:lpstr>
      <vt:lpstr>Multi-tenant Architecture</vt:lpstr>
      <vt:lpstr>Multi-client Architecture</vt:lpstr>
      <vt:lpstr>It’s not just about code… </vt:lpstr>
      <vt:lpstr>Hybrid Architecture</vt:lpstr>
      <vt:lpstr>Adopting the Cloud</vt:lpstr>
      <vt:lpstr>Lift &amp; Shift</vt:lpstr>
      <vt:lpstr>Migrating a Multi-VM Application</vt:lpstr>
      <vt:lpstr>Virtual Machine Migration</vt:lpstr>
      <vt:lpstr>Migrating a Simple Virtual Machine</vt:lpstr>
      <vt:lpstr>Stay to the Right</vt:lpstr>
      <vt:lpstr>PowerPoint Presentation</vt:lpstr>
      <vt:lpstr>The Benefits of PaaS </vt:lpstr>
      <vt:lpstr>Connecting Cloud to the Realworld</vt:lpstr>
      <vt:lpstr>Common Connectivity Scenarios</vt:lpstr>
      <vt:lpstr>Windows Azure Virtual Network</vt:lpstr>
      <vt:lpstr>Connecting Applications and VMs</vt:lpstr>
      <vt:lpstr>Connecting Cloud Services with VNET</vt:lpstr>
      <vt:lpstr>DEMO</vt:lpstr>
      <vt:lpstr>A simple scenario</vt:lpstr>
      <vt:lpstr>PowerPoint Presentation</vt:lpstr>
      <vt:lpstr>Scenario #1: Lift and Shift</vt:lpstr>
      <vt:lpstr>Scenario #2: Lift and SQL Database</vt:lpstr>
      <vt:lpstr>Scenario #3: Cloud Services</vt:lpstr>
      <vt:lpstr>Scenario #4: Mobile Services</vt:lpstr>
      <vt:lpstr>Which way would you go?</vt:lpstr>
      <vt:lpstr>HANDS-ON LAB </vt:lpstr>
      <vt:lpstr>PowerPoint Presentation</vt:lpstr>
    </vt:vector>
  </TitlesOfParts>
  <Manager>&lt;Content Manager Name Here&gt;</Manager>
  <Company>Microsoft Corporation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Migrating Applications to Windows Azure</dc:title>
  <dc:subject>&lt;Event Name Here&gt;</dc:subject>
  <dc:creator>adgroc@microsoft.com</dc:creator>
  <cp:keywords/>
  <dc:description>
	Migration application patterns and walks through for moving applications from on-premises to the cloud with IaaS.
by 
</dc:description>
  <cp:lastModifiedBy>Brian Prince (DPE)</cp:lastModifiedBy>
  <cp:revision>600</cp:revision>
  <dcterms:created xsi:type="dcterms:W3CDTF">2012-02-06T18:28:07Z</dcterms:created>
  <dcterms:modified xsi:type="dcterms:W3CDTF">2013-10-25T13:33:46Z</dcterms:modified>
  <cp:category/>
  <cp:version>2.0.0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IsMyDocuments">
    <vt:bool>true</vt:bool>
  </property>
  <property fmtid="{D5CDD505-2E9C-101B-9397-08002B2CF9AE}" pid="4" name="TaxKeyword">
    <vt:lpwstr/>
  </property>
  <property fmtid="{D5CDD505-2E9C-101B-9397-08002B2CF9AE}" pid="5" name="TaxCatchAll">
    <vt:lpwstr/>
  </property>
  <property fmtid="{D5CDD505-2E9C-101B-9397-08002B2CF9AE}" pid="6" name="TaxKeywordTaxHTField">
    <vt:lpwstr/>
  </property>
</Properties>
</file>